
<file path=[Content_Types].xml><?xml version="1.0" encoding="utf-8"?>
<Types xmlns="http://schemas.openxmlformats.org/package/2006/content-types">
  <Default Extension="png" ContentType="image/png"/>
  <Default Extension="jpeg" ContentType="image/jpeg"/>
  <Default Extension="jpg&amp;ehk="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sldIdLst>
    <p:sldId id="258" r:id="rId5"/>
    <p:sldId id="269" r:id="rId6"/>
    <p:sldId id="271" r:id="rId7"/>
    <p:sldId id="276" r:id="rId8"/>
    <p:sldId id="275" r:id="rId9"/>
    <p:sldId id="270" r:id="rId10"/>
    <p:sldId id="272" r:id="rId11"/>
    <p:sldId id="274" r:id="rId12"/>
    <p:sldId id="278" r:id="rId13"/>
    <p:sldId id="277" r:id="rId14"/>
    <p:sldId id="279" r:id="rId15"/>
    <p:sldId id="280" r:id="rId16"/>
    <p:sldId id="281" r:id="rId17"/>
    <p:sldId id="282" r:id="rId18"/>
    <p:sldId id="273" r:id="rId19"/>
  </p:sldIdLst>
  <p:sldSz cx="9144000" cy="5143500" type="screen16x9"/>
  <p:notesSz cx="6858000" cy="91440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hring, Fiona" initials="MF" lastIdx="1" clrIdx="0">
    <p:extLst>
      <p:ext uri="{19B8F6BF-5375-455C-9EA6-DF929625EA0E}">
        <p15:presenceInfo xmlns:p15="http://schemas.microsoft.com/office/powerpoint/2012/main" userId="S-1-5-21-682003330-1229272821-839522115-69163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DA9D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641"/>
    <p:restoredTop sz="94660"/>
  </p:normalViewPr>
  <p:slideViewPr>
    <p:cSldViewPr snapToGrid="0" snapToObjects="1">
      <p:cViewPr varScale="1">
        <p:scale>
          <a:sx n="86" d="100"/>
          <a:sy n="86" d="100"/>
        </p:scale>
        <p:origin x="796" y="5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537"/>
            <a:ext cx="9144000" cy="5148072"/>
          </a:xfrm>
          <a:prstGeom prst="rect">
            <a:avLst/>
          </a:prstGeom>
        </p:spPr>
      </p:pic>
      <p:sp>
        <p:nvSpPr>
          <p:cNvPr id="6" name="TextBox 5"/>
          <p:cNvSpPr txBox="1"/>
          <p:nvPr userDrawn="1"/>
        </p:nvSpPr>
        <p:spPr>
          <a:xfrm>
            <a:off x="5029200" y="4884698"/>
            <a:ext cx="4043082" cy="200055"/>
          </a:xfrm>
          <a:prstGeom prst="rect">
            <a:avLst/>
          </a:prstGeom>
          <a:noFill/>
        </p:spPr>
        <p:txBody>
          <a:bodyPr wrap="square" rtlCol="0">
            <a:spAutoFit/>
          </a:bodyPr>
          <a:lstStyle/>
          <a:p>
            <a:pPr algn="r"/>
            <a:r>
              <a:rPr lang="en-US" sz="700" b="0" i="0" dirty="0">
                <a:latin typeface="Arial" charset="0"/>
                <a:ea typeface="Arial" charset="0"/>
                <a:cs typeface="Arial" charset="0"/>
              </a:rPr>
              <a:t>STANLEY BLACK &amp; DECKER      </a:t>
            </a:r>
            <a:r>
              <a:rPr lang="en-US" sz="700" b="0" i="0" baseline="0" dirty="0">
                <a:latin typeface="Arial" charset="0"/>
                <a:ea typeface="Arial" charset="0"/>
                <a:cs typeface="Arial" charset="0"/>
              </a:rPr>
              <a:t>  </a:t>
            </a:r>
            <a:fld id="{6EB42DC6-BE57-CB4D-8DCF-29A9AE2E2A84}" type="slidenum">
              <a:rPr lang="en-US" sz="700" b="0" i="0" baseline="0" smtClean="0">
                <a:latin typeface="Arial" charset="0"/>
                <a:ea typeface="Arial" charset="0"/>
                <a:cs typeface="Arial" charset="0"/>
              </a:rPr>
              <a:pPr algn="r"/>
              <a:t>‹#›</a:t>
            </a:fld>
            <a:endParaRPr lang="en-US" sz="700" b="0" i="0" dirty="0">
              <a:latin typeface="Arial" charset="0"/>
              <a:ea typeface="Arial" charset="0"/>
              <a:cs typeface="Arial" charset="0"/>
            </a:endParaRPr>
          </a:p>
        </p:txBody>
      </p:sp>
      <p:pic>
        <p:nvPicPr>
          <p:cNvPr id="7" name="Picture 6"/>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0" y="4757764"/>
            <a:ext cx="1730188" cy="268179"/>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1_Blank">
    <p:bg>
      <p:bgPr>
        <a:solidFill>
          <a:schemeClr val="tx1"/>
        </a:solidFill>
        <a:effectLst/>
      </p:bgPr>
    </p:bg>
    <p:spTree>
      <p:nvGrpSpPr>
        <p:cNvPr id="1" name=""/>
        <p:cNvGrpSpPr/>
        <p:nvPr/>
      </p:nvGrpSpPr>
      <p:grpSpPr>
        <a:xfrm>
          <a:off x="0" y="0"/>
          <a:ext cx="0" cy="0"/>
          <a:chOff x="0" y="0"/>
          <a:chExt cx="0" cy="0"/>
        </a:xfrm>
      </p:grpSpPr>
      <p:sp>
        <p:nvSpPr>
          <p:cNvPr id="6" name="TextBox 5"/>
          <p:cNvSpPr txBox="1"/>
          <p:nvPr userDrawn="1"/>
        </p:nvSpPr>
        <p:spPr>
          <a:xfrm>
            <a:off x="5029200" y="4791826"/>
            <a:ext cx="4043082" cy="200055"/>
          </a:xfrm>
          <a:prstGeom prst="rect">
            <a:avLst/>
          </a:prstGeom>
          <a:noFill/>
        </p:spPr>
        <p:txBody>
          <a:bodyPr wrap="square" rtlCol="0">
            <a:spAutoFit/>
          </a:bodyPr>
          <a:lstStyle/>
          <a:p>
            <a:pPr algn="r"/>
            <a:r>
              <a:rPr lang="en-US" sz="700" b="0" i="0" dirty="0">
                <a:solidFill>
                  <a:schemeClr val="bg1"/>
                </a:solidFill>
                <a:latin typeface="Arial" charset="0"/>
                <a:ea typeface="Arial" charset="0"/>
                <a:cs typeface="Arial" charset="0"/>
              </a:rPr>
              <a:t>STANLEY BLACK &amp; DECKER</a:t>
            </a:r>
            <a:r>
              <a:rPr lang="en-US" sz="700" b="0" i="0" baseline="0" dirty="0">
                <a:solidFill>
                  <a:schemeClr val="bg1"/>
                </a:solidFill>
                <a:latin typeface="Arial" charset="0"/>
                <a:ea typeface="Arial" charset="0"/>
                <a:cs typeface="Arial" charset="0"/>
              </a:rPr>
              <a:t>|  </a:t>
            </a:r>
            <a:fld id="{6EB42DC6-BE57-CB4D-8DCF-29A9AE2E2A84}" type="slidenum">
              <a:rPr lang="en-US" sz="700" b="0" i="0" baseline="0" smtClean="0">
                <a:solidFill>
                  <a:schemeClr val="bg1"/>
                </a:solidFill>
                <a:latin typeface="Arial" charset="0"/>
                <a:ea typeface="Arial" charset="0"/>
                <a:cs typeface="Arial" charset="0"/>
              </a:rPr>
              <a:pPr algn="r"/>
              <a:t>‹#›</a:t>
            </a:fld>
            <a:endParaRPr lang="en-US" sz="700" b="0" i="0" dirty="0">
              <a:solidFill>
                <a:schemeClr val="bg1"/>
              </a:solidFill>
              <a:latin typeface="Arial" charset="0"/>
              <a:ea typeface="Arial" charset="0"/>
              <a:cs typeface="Arial" charset="0"/>
            </a:endParaRPr>
          </a:p>
        </p:txBody>
      </p:sp>
      <p:pic>
        <p:nvPicPr>
          <p:cNvPr id="7" name="Picture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4757764"/>
            <a:ext cx="1730188" cy="268179"/>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15173020"/>
      </p:ext>
    </p:extLst>
  </p:cSld>
  <p:clrMap bg1="lt1" tx1="dk1" bg2="lt2" tx2="dk2" accent1="accent1" accent2="accent2" accent3="accent3" accent4="accent4" accent5="accent5" accent6="accent6" hlink="hlink" folHlink="folHlink"/>
  <p:sldLayoutIdLst>
    <p:sldLayoutId id="2147483667" r:id="rId1"/>
    <p:sldLayoutId id="2147483668" r:id="rId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flickr.com/photos/davemorris/5201857996" TargetMode="External"/><Relationship Id="rId2" Type="http://schemas.openxmlformats.org/officeDocument/2006/relationships/image" Target="../media/image3.jpg&amp;ehk="/><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305642" y="362697"/>
            <a:ext cx="8609758" cy="1524000"/>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100000"/>
              </a:lnSpc>
            </a:pPr>
            <a:r>
              <a:rPr lang="en-US" sz="3200" b="1" dirty="0">
                <a:latin typeface="Arial" charset="0"/>
                <a:ea typeface="Arial" charset="0"/>
                <a:cs typeface="Arial" charset="0"/>
              </a:rPr>
              <a:t>Flexible Work Arrangements</a:t>
            </a:r>
          </a:p>
          <a:p>
            <a:pPr>
              <a:lnSpc>
                <a:spcPct val="100000"/>
              </a:lnSpc>
            </a:pPr>
            <a:r>
              <a:rPr lang="en-US" sz="2000" dirty="0">
                <a:latin typeface="Arial" charset="0"/>
                <a:ea typeface="Arial" charset="0"/>
                <a:cs typeface="Arial" charset="0"/>
              </a:rPr>
              <a:t>Information and Interactive Dialogue Guide for U.S. Exempt Employees</a:t>
            </a:r>
          </a:p>
        </p:txBody>
      </p:sp>
      <p:sp>
        <p:nvSpPr>
          <p:cNvPr id="3" name="Rectangle 3"/>
          <p:cNvSpPr txBox="1">
            <a:spLocks noChangeArrowheads="1"/>
          </p:cNvSpPr>
          <p:nvPr/>
        </p:nvSpPr>
        <p:spPr>
          <a:xfrm>
            <a:off x="305642" y="1886697"/>
            <a:ext cx="3362349" cy="2237837"/>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US" sz="2400" dirty="0">
                <a:latin typeface="Arial" charset="0"/>
                <a:ea typeface="Arial" charset="0"/>
                <a:cs typeface="Arial" charset="0"/>
              </a:rPr>
              <a:t>Reference guide to assist manager and employee discussions</a:t>
            </a:r>
          </a:p>
          <a:p>
            <a:pPr marL="0" indent="0">
              <a:buNone/>
            </a:pPr>
            <a:endParaRPr lang="en-US" sz="1200" dirty="0">
              <a:latin typeface="Arial" charset="0"/>
              <a:ea typeface="Arial" charset="0"/>
              <a:cs typeface="Arial" charset="0"/>
            </a:endParaRPr>
          </a:p>
          <a:p>
            <a:pPr marL="0" indent="0">
              <a:buNone/>
            </a:pPr>
            <a:r>
              <a:rPr lang="en-US" sz="1200" dirty="0">
                <a:solidFill>
                  <a:schemeClr val="hlink"/>
                </a:solidFill>
                <a:latin typeface="Arial" charset="0"/>
                <a:ea typeface="Arial" charset="0"/>
                <a:cs typeface="Arial" charset="0"/>
              </a:rPr>
              <a:t>Revised February 2019</a:t>
            </a:r>
            <a:endParaRPr lang="en-US" sz="1200" dirty="0">
              <a:latin typeface="Arial" charset="0"/>
              <a:ea typeface="Arial" charset="0"/>
              <a:cs typeface="Arial" charset="0"/>
            </a:endParaRPr>
          </a:p>
          <a:p>
            <a:pPr marL="0" indent="0">
              <a:buNone/>
            </a:pPr>
            <a:endParaRPr lang="en-US" dirty="0">
              <a:latin typeface="Arial" charset="0"/>
              <a:ea typeface="Arial" charset="0"/>
              <a:cs typeface="Arial" charset="0"/>
            </a:endParaRPr>
          </a:p>
        </p:txBody>
      </p:sp>
      <p:pic>
        <p:nvPicPr>
          <p:cNvPr id="6" name="Picture 5" descr="A person sitting at a table&#10;&#10;Description generated with very high confidence">
            <a:extLst>
              <a:ext uri="{FF2B5EF4-FFF2-40B4-BE49-F238E27FC236}">
                <a16:creationId xmlns:a16="http://schemas.microsoft.com/office/drawing/2014/main" id="{C5109284-2945-47F5-986E-B3FDC44EED34}"/>
              </a:ext>
            </a:extLst>
          </p:cNvPr>
          <p:cNvPicPr>
            <a:picLocks noChangeAspect="1"/>
          </p:cNvPicPr>
          <p:nvPr/>
        </p:nvPicPr>
        <p:blipFill>
          <a:blip r:embed="rId2">
            <a:extLst>
              <a:ext uri="{837473B0-CC2E-450A-ABE3-18F120FF3D39}">
                <a1611:picAttrSrcUrl xmlns:a1611="http://schemas.microsoft.com/office/drawing/2016/11/main" xmlns="" r:id="rId3"/>
              </a:ext>
            </a:extLst>
          </a:blip>
          <a:stretch>
            <a:fillRect/>
          </a:stretch>
        </p:blipFill>
        <p:spPr>
          <a:xfrm>
            <a:off x="4298372" y="1762005"/>
            <a:ext cx="3860365" cy="257100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5570127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47688" y="113722"/>
            <a:ext cx="7772400" cy="648278"/>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2800" dirty="0">
                <a:latin typeface="Arial" charset="0"/>
                <a:cs typeface="Arial" charset="0"/>
              </a:rPr>
              <a:t>Frequently Asked Questions</a:t>
            </a:r>
            <a:r>
              <a:rPr lang="en-US" sz="3200" dirty="0">
                <a:latin typeface="Arial" charset="0"/>
                <a:cs typeface="Arial" charset="0"/>
              </a:rPr>
              <a:t> </a:t>
            </a:r>
            <a:r>
              <a:rPr lang="en-US" sz="1800" dirty="0">
                <a:latin typeface="Arial" charset="0"/>
                <a:cs typeface="Arial" charset="0"/>
              </a:rPr>
              <a:t>(cont.) </a:t>
            </a:r>
          </a:p>
          <a:p>
            <a:endParaRPr lang="en-US" dirty="0">
              <a:latin typeface="Arial" charset="0"/>
              <a:cs typeface="Arial" charset="0"/>
            </a:endParaRPr>
          </a:p>
        </p:txBody>
      </p:sp>
      <p:sp>
        <p:nvSpPr>
          <p:cNvPr id="3" name="TextBox 2"/>
          <p:cNvSpPr txBox="1"/>
          <p:nvPr/>
        </p:nvSpPr>
        <p:spPr>
          <a:xfrm>
            <a:off x="228601" y="895556"/>
            <a:ext cx="8676408" cy="3816429"/>
          </a:xfrm>
          <a:prstGeom prst="rect">
            <a:avLst/>
          </a:prstGeom>
          <a:noFill/>
        </p:spPr>
        <p:txBody>
          <a:bodyPr wrap="square" rtlCol="0">
            <a:spAutoFit/>
          </a:bodyPr>
          <a:lstStyle/>
          <a:p>
            <a:pPr lvl="0"/>
            <a:r>
              <a:rPr lang="en-US" sz="1200" b="1" dirty="0"/>
              <a:t>4. Are Employees allowed to have differing FWA from other Employees? </a:t>
            </a:r>
            <a:endParaRPr lang="en-US" sz="1100" dirty="0"/>
          </a:p>
          <a:p>
            <a:pPr lvl="1"/>
            <a:r>
              <a:rPr lang="en-US" sz="1200" dirty="0"/>
              <a:t>Flexible Work Arrangements are exactly that: flexible.  Employees must have a conversation with their manager focused on their specific request and their ability to perform the essential functions of their job.  Each FWA will be individually analyzed and assessed. An interactive dialogue is necessary for the manager to understand the employee’s needs and to evaluate if the FWA can work. </a:t>
            </a:r>
          </a:p>
          <a:p>
            <a:pPr lvl="1"/>
            <a:endParaRPr lang="en-US" sz="1200" b="1" dirty="0"/>
          </a:p>
          <a:p>
            <a:pPr lvl="0"/>
            <a:r>
              <a:rPr lang="en-US" sz="1200" b="1" dirty="0"/>
              <a:t>5. Are Managers able to implement a FWA on a trial period? </a:t>
            </a:r>
            <a:endParaRPr lang="en-US" sz="1100" dirty="0"/>
          </a:p>
          <a:p>
            <a:pPr lvl="1"/>
            <a:r>
              <a:rPr lang="en-US" sz="1200" dirty="0"/>
              <a:t>Yes. In fact, whenever a new FWA is approved, the Manager and Employee must set a trial period. This helps to ensure that the arrangement is working for both the Employee and the Manager, and ultimately, the Company. A 30-day trial period is recommended to assess the impact of the FWA and make any appropriate adjustments. After a successful completion of the trial period, the work arrangement will be reviewed at least bi-annually thereafter to ensure continued success. </a:t>
            </a:r>
          </a:p>
          <a:p>
            <a:pPr lvl="1"/>
            <a:endParaRPr lang="en-US" sz="1200" dirty="0"/>
          </a:p>
          <a:p>
            <a:pPr lvl="0"/>
            <a:r>
              <a:rPr lang="en-US" sz="1200" b="1" dirty="0"/>
              <a:t>6. Is the Manager or Employee permitted to change the FWA? How should the change process occur? </a:t>
            </a:r>
            <a:endParaRPr lang="en-US" sz="1200" dirty="0"/>
          </a:p>
          <a:p>
            <a:pPr lvl="1"/>
            <a:r>
              <a:rPr lang="en-US" sz="1200" dirty="0"/>
              <a:t>The very nature of the FWA is a focus on flexibility to adjust to the company’s and employee’s changing needs. Any change to an existing FWA should begin with an interactive dialogue between the Manager and the Employer focusing on the reason for the change and how to change the FWA. A FWA may be canceled for any reason by the Company with reasonable notice to the employee. This is especially true when a decline in performance occurs. An employee wishing to change or cancel a FWA must inform their Manager so that they can mutually agree upon the change and the date of the change (especially if customers/vendors will be impacted by the change). HR must be notified of the change so it can be documented. </a:t>
            </a:r>
          </a:p>
          <a:p>
            <a:pPr marL="173038" indent="-173038" algn="just">
              <a:buClr>
                <a:schemeClr val="tx1"/>
              </a:buClr>
              <a:buFont typeface="Arial"/>
              <a:buChar char="•"/>
            </a:pPr>
            <a:endParaRPr lang="en-US" sz="1400" dirty="0">
              <a:latin typeface="Arial" charset="0"/>
              <a:ea typeface="Arial" charset="0"/>
              <a:cs typeface="Arial" charset="0"/>
            </a:endParaRPr>
          </a:p>
        </p:txBody>
      </p:sp>
    </p:spTree>
    <p:extLst>
      <p:ext uri="{BB962C8B-B14F-4D97-AF65-F5344CB8AC3E}">
        <p14:creationId xmlns:p14="http://schemas.microsoft.com/office/powerpoint/2010/main" val="40770548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47688" y="182995"/>
            <a:ext cx="7772400" cy="620569"/>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2800" dirty="0">
                <a:latin typeface="Arial" charset="0"/>
                <a:cs typeface="Arial" charset="0"/>
              </a:rPr>
              <a:t>Frequently Asked Questions </a:t>
            </a:r>
            <a:r>
              <a:rPr lang="en-US" sz="1800" dirty="0">
                <a:latin typeface="Arial" charset="0"/>
                <a:cs typeface="Arial" charset="0"/>
              </a:rPr>
              <a:t>(cont.)  </a:t>
            </a:r>
          </a:p>
          <a:p>
            <a:endParaRPr lang="en-US" sz="3200" dirty="0">
              <a:latin typeface="Arial" charset="0"/>
              <a:cs typeface="Arial" charset="0"/>
            </a:endParaRPr>
          </a:p>
        </p:txBody>
      </p:sp>
      <p:sp>
        <p:nvSpPr>
          <p:cNvPr id="3" name="TextBox 2"/>
          <p:cNvSpPr txBox="1"/>
          <p:nvPr/>
        </p:nvSpPr>
        <p:spPr>
          <a:xfrm>
            <a:off x="256309" y="962891"/>
            <a:ext cx="8541327" cy="3416320"/>
          </a:xfrm>
          <a:prstGeom prst="rect">
            <a:avLst/>
          </a:prstGeom>
          <a:noFill/>
        </p:spPr>
        <p:txBody>
          <a:bodyPr wrap="square" rtlCol="0">
            <a:spAutoFit/>
          </a:bodyPr>
          <a:lstStyle/>
          <a:p>
            <a:pPr marL="117475" lvl="0" indent="-117475"/>
            <a:r>
              <a:rPr lang="en-US" sz="1200" b="1" dirty="0"/>
              <a:t>7. As a Manager of a department/function that isn’t suitable for FWA, do I still have an obligation to engage in the interactive dialogue process with an Employee? </a:t>
            </a:r>
            <a:endParaRPr lang="en-US" sz="1200" dirty="0"/>
          </a:p>
          <a:p>
            <a:pPr lvl="1"/>
            <a:r>
              <a:rPr lang="en-US" sz="1200" dirty="0"/>
              <a:t>Managers should still take the time to listen and understand the Employee’s concerns and requests when it comes to FWA. A position may not be suitable for a FWA, but the Employee may propose a solution that works for everyone. </a:t>
            </a:r>
          </a:p>
          <a:p>
            <a:r>
              <a:rPr lang="en-US" sz="1200" dirty="0"/>
              <a:t> </a:t>
            </a:r>
          </a:p>
          <a:p>
            <a:pPr lvl="0"/>
            <a:r>
              <a:rPr lang="en-US" sz="1200" b="1" dirty="0"/>
              <a:t>8. Which employees are eligible for a FWA? </a:t>
            </a:r>
            <a:endParaRPr lang="en-US" sz="1200" dirty="0"/>
          </a:p>
          <a:p>
            <a:pPr lvl="1"/>
            <a:r>
              <a:rPr lang="en-US" sz="1200" dirty="0"/>
              <a:t>Exempt employees whose work can be performed remotely and/or partially outside of core business hours are eligible to initiate the discussion for a FWA.</a:t>
            </a:r>
          </a:p>
          <a:p>
            <a:pPr lvl="1"/>
            <a:endParaRPr lang="en-US" sz="1200" dirty="0"/>
          </a:p>
          <a:p>
            <a:pPr lvl="0"/>
            <a:r>
              <a:rPr lang="en-US" sz="1200" b="1" dirty="0"/>
              <a:t>9. Are Salaried Non-Exempt employees excluded from requesting a FWA? </a:t>
            </a:r>
            <a:endParaRPr lang="en-US" sz="1200" dirty="0"/>
          </a:p>
          <a:p>
            <a:pPr lvl="1"/>
            <a:r>
              <a:rPr lang="en-US" sz="1200" dirty="0"/>
              <a:t>The FWA HR Guideline is written for exempt employees. However, due to the flexible nature of the FWA, a SBD business unit can incorporate salaried non exempt employees into the FWA approval process. </a:t>
            </a:r>
          </a:p>
          <a:p>
            <a:pPr lvl="1"/>
            <a:endParaRPr lang="en-US" sz="1200" dirty="0"/>
          </a:p>
          <a:p>
            <a:r>
              <a:rPr lang="en-US" sz="1200" b="1" dirty="0"/>
              <a:t> </a:t>
            </a:r>
            <a:endParaRPr lang="en-US" sz="1200" dirty="0"/>
          </a:p>
          <a:p>
            <a:pPr lvl="0"/>
            <a:r>
              <a:rPr lang="en-US" sz="1200" b="1" dirty="0"/>
              <a:t>10. Are Employees who are members of a Union eligible for FWA?</a:t>
            </a:r>
            <a:endParaRPr lang="en-US" sz="1200" dirty="0"/>
          </a:p>
          <a:p>
            <a:pPr lvl="1"/>
            <a:r>
              <a:rPr lang="en-US" sz="1200" dirty="0"/>
              <a:t>Members of the Union are subject to a Collective Bargaining Agreement where job rules and movements are laid out for all employees and not subject to individualized FWA. </a:t>
            </a:r>
          </a:p>
          <a:p>
            <a:r>
              <a:rPr lang="en-US" sz="1200" dirty="0"/>
              <a:t> </a:t>
            </a:r>
          </a:p>
        </p:txBody>
      </p:sp>
    </p:spTree>
    <p:extLst>
      <p:ext uri="{BB962C8B-B14F-4D97-AF65-F5344CB8AC3E}">
        <p14:creationId xmlns:p14="http://schemas.microsoft.com/office/powerpoint/2010/main" val="2041350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6309" y="914405"/>
            <a:ext cx="8645236" cy="3785652"/>
          </a:xfrm>
          <a:prstGeom prst="rect">
            <a:avLst/>
          </a:prstGeom>
          <a:noFill/>
        </p:spPr>
        <p:txBody>
          <a:bodyPr wrap="square" rtlCol="0">
            <a:spAutoFit/>
          </a:bodyPr>
          <a:lstStyle/>
          <a:p>
            <a:pPr lvl="0"/>
            <a:r>
              <a:rPr lang="en-US" sz="1200" b="1" dirty="0"/>
              <a:t>11. Are newly hired employees eligible for a FWA?</a:t>
            </a:r>
            <a:endParaRPr lang="en-US" sz="1200" dirty="0"/>
          </a:p>
          <a:p>
            <a:pPr lvl="1"/>
            <a:r>
              <a:rPr lang="en-US" sz="1200" dirty="0"/>
              <a:t>Since FWA approvals are based in part upon verified success in the role, one of the eligibility requirements is 6 months continuous service with the Company to ensure a new hire is fully acclimated to the company and the position to help ensure that a FWA will be successful for all parties. Temps who have been in the same role for 6 months before being converted to an SBD employee do not necessarily have to wait. New Hires who negotiated a FWA as part of an offer letter do not have to wait six months. </a:t>
            </a:r>
            <a:endParaRPr lang="en-US" sz="1200" dirty="0">
              <a:latin typeface="Arial" charset="0"/>
              <a:ea typeface="Arial" charset="0"/>
              <a:cs typeface="Arial" charset="0"/>
            </a:endParaRPr>
          </a:p>
          <a:p>
            <a:pPr lvl="0"/>
            <a:endParaRPr lang="en-US" sz="1200" b="1" dirty="0"/>
          </a:p>
          <a:p>
            <a:pPr lvl="0"/>
            <a:endParaRPr lang="en-US" sz="1200" b="1" dirty="0"/>
          </a:p>
          <a:p>
            <a:pPr lvl="0"/>
            <a:r>
              <a:rPr lang="en-US" sz="1200" b="1" dirty="0"/>
              <a:t>12. If an employee is moving to a new position/department/division, will the FWA transfer with the employee?</a:t>
            </a:r>
            <a:endParaRPr lang="en-US" sz="1200" dirty="0"/>
          </a:p>
          <a:p>
            <a:pPr lvl="1"/>
            <a:r>
              <a:rPr lang="en-US" sz="1200" dirty="0"/>
              <a:t>The FWA will not automatically transfer. Remember that the FWA was approved based on the specific needs </a:t>
            </a:r>
            <a:r>
              <a:rPr lang="en-US" sz="1200" i="1" dirty="0"/>
              <a:t>and</a:t>
            </a:r>
            <a:r>
              <a:rPr lang="en-US" sz="1200" dirty="0"/>
              <a:t> position of the employee. Any changes will trigger a re-evaluation. Employees should begin that dialogue if/when they are contemplating a change of position within the Company.</a:t>
            </a:r>
          </a:p>
          <a:p>
            <a:r>
              <a:rPr lang="en-US" sz="1200" b="1" dirty="0"/>
              <a:t> </a:t>
            </a:r>
            <a:endParaRPr lang="en-US" sz="1200" dirty="0"/>
          </a:p>
          <a:p>
            <a:pPr lvl="0"/>
            <a:r>
              <a:rPr lang="en-US" sz="1200" b="1" dirty="0"/>
              <a:t>13. What are the expectations for an Employee who is approved for a FWA that involves working remotely? </a:t>
            </a:r>
            <a:endParaRPr lang="en-US" sz="1200" dirty="0"/>
          </a:p>
          <a:p>
            <a:pPr lvl="1"/>
            <a:r>
              <a:rPr lang="en-US" sz="1200" dirty="0"/>
              <a:t>The employee is expected to perform the essential job duties the same as though they were in the office. This includes, but is not limited to, handling conference calls, emails, responding to Instant Messages, and addressing any issues as they arise throughout the day, and making efforts to communicate effectively with co-workers and customers. The Employee is responsible for ensuring PC connectivity, accessibility (i.e. phone access) and maintenance of private and confidential matters. The Company is not responsible for providing special equipment or paying for such items. If the Employee is not able to perform their job duties for any part of the day due to remote distractions, loss of connectivity, etc., the employee will be expected to use PTO to cover the time missed from work. </a:t>
            </a:r>
          </a:p>
        </p:txBody>
      </p:sp>
      <p:sp>
        <p:nvSpPr>
          <p:cNvPr id="4" name="Title 1">
            <a:extLst>
              <a:ext uri="{FF2B5EF4-FFF2-40B4-BE49-F238E27FC236}">
                <a16:creationId xmlns:a16="http://schemas.microsoft.com/office/drawing/2014/main" id="{40183D1B-F012-4A16-B5CB-B2E12E5FC345}"/>
              </a:ext>
            </a:extLst>
          </p:cNvPr>
          <p:cNvSpPr txBox="1">
            <a:spLocks/>
          </p:cNvSpPr>
          <p:nvPr/>
        </p:nvSpPr>
        <p:spPr>
          <a:xfrm>
            <a:off x="547688" y="273050"/>
            <a:ext cx="7772400" cy="869950"/>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3200" dirty="0">
                <a:latin typeface="Arial" charset="0"/>
                <a:cs typeface="Arial" charset="0"/>
              </a:rPr>
              <a:t>Frequently Asked Questions </a:t>
            </a:r>
            <a:r>
              <a:rPr lang="en-US" sz="1800" dirty="0">
                <a:latin typeface="Arial" charset="0"/>
                <a:cs typeface="Arial" charset="0"/>
              </a:rPr>
              <a:t>(cont.)  </a:t>
            </a:r>
          </a:p>
          <a:p>
            <a:endParaRPr lang="en-US" sz="3200" dirty="0">
              <a:latin typeface="Arial" charset="0"/>
              <a:cs typeface="Arial" charset="0"/>
            </a:endParaRPr>
          </a:p>
        </p:txBody>
      </p:sp>
    </p:spTree>
    <p:extLst>
      <p:ext uri="{BB962C8B-B14F-4D97-AF65-F5344CB8AC3E}">
        <p14:creationId xmlns:p14="http://schemas.microsoft.com/office/powerpoint/2010/main" val="29465196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47688" y="182995"/>
            <a:ext cx="7772400" cy="620569"/>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2800" dirty="0">
                <a:latin typeface="Arial" charset="0"/>
                <a:cs typeface="Arial" charset="0"/>
              </a:rPr>
              <a:t>Frequently Asked Questions </a:t>
            </a:r>
            <a:r>
              <a:rPr lang="en-US" sz="1800" dirty="0">
                <a:latin typeface="Arial" charset="0"/>
                <a:cs typeface="Arial" charset="0"/>
              </a:rPr>
              <a:t>(cont.)  </a:t>
            </a:r>
          </a:p>
          <a:p>
            <a:endParaRPr lang="en-US" sz="3200" dirty="0">
              <a:latin typeface="Arial" charset="0"/>
              <a:cs typeface="Arial" charset="0"/>
            </a:endParaRPr>
          </a:p>
        </p:txBody>
      </p:sp>
      <p:sp>
        <p:nvSpPr>
          <p:cNvPr id="3" name="TextBox 2"/>
          <p:cNvSpPr txBox="1"/>
          <p:nvPr/>
        </p:nvSpPr>
        <p:spPr>
          <a:xfrm>
            <a:off x="256309" y="962891"/>
            <a:ext cx="8541327" cy="3970318"/>
          </a:xfrm>
          <a:prstGeom prst="rect">
            <a:avLst/>
          </a:prstGeom>
          <a:noFill/>
        </p:spPr>
        <p:txBody>
          <a:bodyPr wrap="square" rtlCol="0">
            <a:spAutoFit/>
          </a:bodyPr>
          <a:lstStyle/>
          <a:p>
            <a:pPr marL="117475" lvl="0" indent="-117475"/>
            <a:r>
              <a:rPr lang="en-US" sz="1200" b="1" dirty="0"/>
              <a:t>14. Are employees outside the United States able to partake in FWA? </a:t>
            </a:r>
          </a:p>
          <a:p>
            <a:pPr lvl="1" indent="3175"/>
            <a:r>
              <a:rPr lang="en-US" sz="1200" dirty="0"/>
              <a:t>HR Guideline 2007 was written to address needs of employees in the United States. However, the guideline can be used as a basis for other countries/regions to develop their own FWA policy, being sure to comply with all applicable country and local laws. </a:t>
            </a:r>
          </a:p>
          <a:p>
            <a:r>
              <a:rPr lang="en-US" sz="1200" dirty="0"/>
              <a:t> </a:t>
            </a:r>
          </a:p>
          <a:p>
            <a:pPr lvl="0"/>
            <a:r>
              <a:rPr lang="en-US" sz="1200" b="1" dirty="0"/>
              <a:t>15. Do I need to fill out a FWA form for employees who are hired as remote workers?</a:t>
            </a:r>
            <a:endParaRPr lang="en-US" sz="1200" dirty="0"/>
          </a:p>
          <a:p>
            <a:pPr lvl="1"/>
            <a:r>
              <a:rPr lang="en-US" sz="1200" dirty="0"/>
              <a:t>If you hired an employee for a role that requires them to work remotely or from their home and that is outlined in their offer letter, FWA does not apply.  Remember, the FWA form is only necessary to document something other than standard working parameters.</a:t>
            </a:r>
          </a:p>
          <a:p>
            <a:pPr lvl="1"/>
            <a:endParaRPr lang="en-US" sz="1200" dirty="0"/>
          </a:p>
          <a:p>
            <a:pPr lvl="0"/>
            <a:r>
              <a:rPr lang="en-US" sz="1200" b="1" dirty="0"/>
              <a:t>16. I have an employee who is already working an alternative work schedule. Do I still need to fill out the form? </a:t>
            </a:r>
          </a:p>
          <a:p>
            <a:pPr lvl="1"/>
            <a:r>
              <a:rPr lang="en-US" sz="1200" dirty="0"/>
              <a:t>Employees who are already on an approved FWA should take the time to memorialize the FWA using the form found in the appendix of HR Guideline 2007. The manager and employee do not have to go through the trial period as long as the FWA has been in place for a minimum of 30 days. The documentation is important so that everyone is clear on the FWA especially if the manager and/HR change. </a:t>
            </a:r>
          </a:p>
          <a:p>
            <a:endParaRPr lang="en-US" sz="1200" dirty="0"/>
          </a:p>
          <a:p>
            <a:pPr lvl="0"/>
            <a:r>
              <a:rPr lang="en-US" sz="1200" b="1" dirty="0"/>
              <a:t>17. Should I use the FWA for a Reasonable Accommodation Request under ADA? They’re basically the same thing, right? </a:t>
            </a:r>
            <a:endParaRPr lang="en-US" sz="1200" dirty="0"/>
          </a:p>
          <a:p>
            <a:pPr lvl="1"/>
            <a:r>
              <a:rPr lang="en-US" sz="1200" dirty="0"/>
              <a:t>The FWA process and guideline is not a substitute for a reasonable accommodation request under ADA. Any employee who falls under ADA and wants to make a reasonable accommodation may do so at any time. The manager (and often HR is included) will engage in the interactive dialogue with the employee. Under FWA, the request is contingent on a variety of factors as outlined in HR Guideline 2007. </a:t>
            </a:r>
          </a:p>
          <a:p>
            <a:r>
              <a:rPr lang="en-US" sz="1200" dirty="0"/>
              <a:t> </a:t>
            </a:r>
          </a:p>
        </p:txBody>
      </p:sp>
    </p:spTree>
    <p:extLst>
      <p:ext uri="{BB962C8B-B14F-4D97-AF65-F5344CB8AC3E}">
        <p14:creationId xmlns:p14="http://schemas.microsoft.com/office/powerpoint/2010/main" val="5022791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47688" y="182995"/>
            <a:ext cx="7772400" cy="620569"/>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2800" dirty="0">
                <a:latin typeface="Arial" charset="0"/>
                <a:cs typeface="Arial" charset="0"/>
              </a:rPr>
              <a:t>Frequently Asked Questions </a:t>
            </a:r>
            <a:r>
              <a:rPr lang="en-US" sz="1800" dirty="0">
                <a:latin typeface="Arial" charset="0"/>
                <a:cs typeface="Arial" charset="0"/>
              </a:rPr>
              <a:t>(cont.)  </a:t>
            </a:r>
          </a:p>
          <a:p>
            <a:endParaRPr lang="en-US" sz="3200" dirty="0">
              <a:latin typeface="Arial" charset="0"/>
              <a:cs typeface="Arial" charset="0"/>
            </a:endParaRPr>
          </a:p>
        </p:txBody>
      </p:sp>
      <p:sp>
        <p:nvSpPr>
          <p:cNvPr id="3" name="TextBox 2"/>
          <p:cNvSpPr txBox="1"/>
          <p:nvPr/>
        </p:nvSpPr>
        <p:spPr>
          <a:xfrm>
            <a:off x="256309" y="962891"/>
            <a:ext cx="8541327" cy="2308324"/>
          </a:xfrm>
          <a:prstGeom prst="rect">
            <a:avLst/>
          </a:prstGeom>
          <a:noFill/>
        </p:spPr>
        <p:txBody>
          <a:bodyPr wrap="square" rtlCol="0">
            <a:spAutoFit/>
          </a:bodyPr>
          <a:lstStyle/>
          <a:p>
            <a:pPr marL="117475" lvl="0" indent="-117475"/>
            <a:r>
              <a:rPr lang="en-US" sz="1200" b="1" dirty="0"/>
              <a:t>18. An employee requested a FWA that is not listed as an option on the form. Am I able to grant the request? </a:t>
            </a:r>
          </a:p>
          <a:p>
            <a:pPr lvl="1" indent="3175"/>
            <a:r>
              <a:rPr lang="en-US" sz="1200" dirty="0"/>
              <a:t>While the 3 main options for FWA is where most employees will fall when requesting a FWA (Flexible Work Hours, Remote Work and Summer Hours), the form found in the Appendix of HR Guideline 2007 contains a 4</a:t>
            </a:r>
            <a:r>
              <a:rPr lang="en-US" sz="1200" baseline="30000" dirty="0"/>
              <a:t>th</a:t>
            </a:r>
            <a:r>
              <a:rPr lang="en-US" sz="1200" dirty="0"/>
              <a:t> option called Other. This is found in Section II of the form. As long as the manager approves the request and </a:t>
            </a:r>
            <a:r>
              <a:rPr lang="en-US" sz="1200"/>
              <a:t>it’s documented</a:t>
            </a:r>
            <a:r>
              <a:rPr lang="en-US" sz="1200" dirty="0"/>
              <a:t>, the FWA can begin. Note that the manager cannot unilaterally change the eligibility requirements to approve a FWA. </a:t>
            </a:r>
          </a:p>
          <a:p>
            <a:pPr lvl="1" indent="3175"/>
            <a:r>
              <a:rPr lang="en-US" sz="1200" dirty="0"/>
              <a:t> </a:t>
            </a:r>
          </a:p>
          <a:p>
            <a:pPr marL="117475" lvl="0" indent="-117475"/>
            <a:r>
              <a:rPr lang="en-US" sz="1200" b="1" dirty="0"/>
              <a:t>19. I work for a Manager who does not approve any FWA requests because it’s known they do not support FWA. I really would like   </a:t>
            </a:r>
          </a:p>
          <a:p>
            <a:pPr marL="231775" lvl="0" indent="-117475"/>
            <a:r>
              <a:rPr lang="en-US" sz="1200" b="1" dirty="0"/>
              <a:t>	to request a FWA but am concerned about raising the request. What should I do? </a:t>
            </a:r>
            <a:endParaRPr lang="en-US" sz="1200" dirty="0"/>
          </a:p>
          <a:p>
            <a:pPr lvl="1"/>
            <a:r>
              <a:rPr lang="en-US" sz="1200" dirty="0"/>
              <a:t>SBD Leadership from the top supports FWA in our culture. You are encouraged to have the conversation with your Manager to see if you can reach a mutual agreement. You may want to involve your HR Manager to be a part of the conversation as needed.  </a:t>
            </a:r>
          </a:p>
          <a:p>
            <a:pPr lvl="1"/>
            <a:endParaRPr lang="en-US" sz="1200" dirty="0"/>
          </a:p>
          <a:p>
            <a:pPr lvl="0"/>
            <a:r>
              <a:rPr lang="en-US" sz="1200" dirty="0"/>
              <a:t> </a:t>
            </a:r>
          </a:p>
        </p:txBody>
      </p:sp>
    </p:spTree>
    <p:extLst>
      <p:ext uri="{BB962C8B-B14F-4D97-AF65-F5344CB8AC3E}">
        <p14:creationId xmlns:p14="http://schemas.microsoft.com/office/powerpoint/2010/main" val="24936131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47688" y="273050"/>
            <a:ext cx="7772400" cy="869950"/>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dirty="0">
                <a:latin typeface="Arial" charset="0"/>
                <a:ea typeface="Arial" charset="0"/>
                <a:cs typeface="Arial" charset="0"/>
              </a:rPr>
              <a:t>Resources</a:t>
            </a:r>
            <a:endParaRPr lang="en-US" dirty="0">
              <a:latin typeface="Arial" charset="0"/>
              <a:cs typeface="Arial" charset="0"/>
            </a:endParaRPr>
          </a:p>
        </p:txBody>
      </p:sp>
      <p:sp>
        <p:nvSpPr>
          <p:cNvPr id="3" name="TextBox 2"/>
          <p:cNvSpPr txBox="1"/>
          <p:nvPr/>
        </p:nvSpPr>
        <p:spPr>
          <a:xfrm>
            <a:off x="533400" y="1066800"/>
            <a:ext cx="7772400" cy="892552"/>
          </a:xfrm>
          <a:prstGeom prst="rect">
            <a:avLst/>
          </a:prstGeom>
          <a:noFill/>
        </p:spPr>
        <p:txBody>
          <a:bodyPr wrap="square" rtlCol="0">
            <a:spAutoFit/>
          </a:bodyPr>
          <a:lstStyle/>
          <a:p>
            <a:pPr marL="285750" lvl="0" indent="-285750">
              <a:spcAft>
                <a:spcPts val="600"/>
              </a:spcAft>
              <a:buFont typeface="Arial" panose="020B0604020202020204" pitchFamily="34" charset="0"/>
              <a:buChar char="•"/>
            </a:pPr>
            <a:r>
              <a:rPr lang="en-US" sz="1400" dirty="0"/>
              <a:t>HR Guideline 2007: Flexible Work Arrangements </a:t>
            </a:r>
          </a:p>
          <a:p>
            <a:pPr marL="285750" lvl="0" indent="-285750">
              <a:spcAft>
                <a:spcPts val="600"/>
              </a:spcAft>
              <a:buFont typeface="Arial" panose="020B0604020202020204" pitchFamily="34" charset="0"/>
              <a:buChar char="•"/>
            </a:pPr>
            <a:endParaRPr lang="en-US" sz="1400" dirty="0"/>
          </a:p>
          <a:p>
            <a:pPr marL="173038" indent="-173038" algn="just">
              <a:buClr>
                <a:schemeClr val="tx1"/>
              </a:buClr>
              <a:buFont typeface="Arial"/>
              <a:buChar char="•"/>
            </a:pPr>
            <a:endParaRPr lang="en-US" sz="1400" dirty="0">
              <a:latin typeface="Arial" charset="0"/>
              <a:ea typeface="Arial" charset="0"/>
              <a:cs typeface="Arial" charset="0"/>
            </a:endParaRPr>
          </a:p>
        </p:txBody>
      </p:sp>
    </p:spTree>
    <p:extLst>
      <p:ext uri="{BB962C8B-B14F-4D97-AF65-F5344CB8AC3E}">
        <p14:creationId xmlns:p14="http://schemas.microsoft.com/office/powerpoint/2010/main" val="16569650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12606" y="307109"/>
            <a:ext cx="7772400" cy="869950"/>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2800" dirty="0">
                <a:latin typeface="Arial" charset="0"/>
                <a:ea typeface="Arial" charset="0"/>
                <a:cs typeface="Arial" charset="0"/>
              </a:rPr>
              <a:t>What is a </a:t>
            </a:r>
            <a:r>
              <a:rPr lang="en-US" sz="2800" b="1" dirty="0">
                <a:latin typeface="Arial" charset="0"/>
                <a:ea typeface="Arial" charset="0"/>
                <a:cs typeface="Arial" charset="0"/>
              </a:rPr>
              <a:t>Flexible Work Arrangement</a:t>
            </a:r>
            <a:r>
              <a:rPr lang="en-US" sz="2800" dirty="0">
                <a:latin typeface="Arial" charset="0"/>
                <a:ea typeface="Arial" charset="0"/>
                <a:cs typeface="Arial" charset="0"/>
              </a:rPr>
              <a:t>?</a:t>
            </a:r>
            <a:endParaRPr lang="en-US" sz="2800" dirty="0">
              <a:latin typeface="Arial" charset="0"/>
              <a:cs typeface="Arial" charset="0"/>
            </a:endParaRPr>
          </a:p>
        </p:txBody>
      </p:sp>
      <p:sp>
        <p:nvSpPr>
          <p:cNvPr id="3" name="TextBox 2"/>
          <p:cNvSpPr txBox="1"/>
          <p:nvPr/>
        </p:nvSpPr>
        <p:spPr>
          <a:xfrm>
            <a:off x="357188" y="868462"/>
            <a:ext cx="8143221" cy="4185761"/>
          </a:xfrm>
          <a:prstGeom prst="rect">
            <a:avLst/>
          </a:prstGeom>
          <a:noFill/>
        </p:spPr>
        <p:txBody>
          <a:bodyPr wrap="square" rtlCol="0">
            <a:spAutoFit/>
          </a:bodyPr>
          <a:lstStyle/>
          <a:p>
            <a:pPr marL="173038" indent="-173038">
              <a:buClr>
                <a:schemeClr val="tx1"/>
              </a:buClr>
              <a:buFont typeface="Arial"/>
              <a:buChar char="•"/>
            </a:pPr>
            <a:r>
              <a:rPr lang="en-US" sz="1400" dirty="0">
                <a:latin typeface="Arial" panose="020B0604020202020204" pitchFamily="34" charset="0"/>
                <a:cs typeface="Arial" panose="020B0604020202020204" pitchFamily="34" charset="0"/>
              </a:rPr>
              <a:t>Flexible Work Arrangements (“FWA”) provide a method to help employees manage work and outside-work (life) demands.  Where applicable and possible, FWAs give employees increased flexibility in when and where they  perform the essential elements of their job, maintain/exceed job performance standards and meet workplace goals, objectives and initiatives. </a:t>
            </a:r>
          </a:p>
          <a:p>
            <a:pPr marL="173038" indent="-173038">
              <a:buClr>
                <a:schemeClr val="tx1"/>
              </a:buClr>
              <a:buFont typeface="Arial"/>
              <a:buChar char="•"/>
            </a:pPr>
            <a:endParaRPr lang="en-US" sz="1400" dirty="0">
              <a:latin typeface="Arial" panose="020B0604020202020204" pitchFamily="34" charset="0"/>
              <a:ea typeface="Arial" charset="0"/>
              <a:cs typeface="Arial" panose="020B0604020202020204" pitchFamily="34" charset="0"/>
            </a:endParaRPr>
          </a:p>
          <a:p>
            <a:pPr marL="173038" indent="-173038">
              <a:buClr>
                <a:schemeClr val="tx1"/>
              </a:buClr>
              <a:buFont typeface="Arial"/>
              <a:buChar char="•"/>
            </a:pPr>
            <a:r>
              <a:rPr lang="en-US" sz="1400" dirty="0">
                <a:latin typeface="Arial" panose="020B0604020202020204" pitchFamily="34" charset="0"/>
                <a:ea typeface="Arial" charset="0"/>
                <a:cs typeface="Arial" panose="020B0604020202020204" pitchFamily="34" charset="0"/>
              </a:rPr>
              <a:t>The FWA is a formal agreement requiring documentation and an agreed upon schedule. Ad hoc requests are not part of the FWA and should be handled on a case-by-case basis. Examples of Ad hoc requests include weather related events or visits by repair people. Reasonable accommodation requests under Americans with Disability Act do not fall under FWA as they need to follow the regular process. </a:t>
            </a:r>
          </a:p>
          <a:p>
            <a:pPr>
              <a:buClr>
                <a:schemeClr val="tx1"/>
              </a:buClr>
            </a:pPr>
            <a:endParaRPr lang="en-US" sz="1400" dirty="0">
              <a:latin typeface="Arial" panose="020B0604020202020204" pitchFamily="34" charset="0"/>
              <a:ea typeface="Arial" charset="0"/>
              <a:cs typeface="Arial" panose="020B0604020202020204" pitchFamily="34" charset="0"/>
            </a:endParaRPr>
          </a:p>
          <a:p>
            <a:pPr marL="173038" indent="-173038">
              <a:buClr>
                <a:schemeClr val="tx1"/>
              </a:buClr>
              <a:buFont typeface="Arial"/>
              <a:buChar char="•"/>
            </a:pPr>
            <a:r>
              <a:rPr lang="en-US" sz="1400" dirty="0">
                <a:latin typeface="Arial" panose="020B0604020202020204" pitchFamily="34" charset="0"/>
                <a:ea typeface="Arial" charset="0"/>
                <a:cs typeface="Arial" panose="020B0604020202020204" pitchFamily="34" charset="0"/>
              </a:rPr>
              <a:t>FWA’s operate on a spectrum from individual accommodations granted ad hoc to a widespread formal use altering a schedule or primary work location. The FWA is meant to meet both individual and business needs.</a:t>
            </a:r>
          </a:p>
          <a:p>
            <a:pPr>
              <a:buClr>
                <a:schemeClr val="tx1"/>
              </a:buClr>
            </a:pPr>
            <a:endParaRPr lang="en-US" sz="1400" dirty="0">
              <a:latin typeface="Arial" panose="020B0604020202020204" pitchFamily="34" charset="0"/>
              <a:ea typeface="Arial" charset="0"/>
              <a:cs typeface="Arial" panose="020B0604020202020204" pitchFamily="34" charset="0"/>
            </a:endParaRPr>
          </a:p>
          <a:p>
            <a:pPr marL="173038" indent="-173038">
              <a:buClr>
                <a:schemeClr val="tx1"/>
              </a:buClr>
              <a:buFont typeface="Arial"/>
              <a:buChar char="•"/>
            </a:pPr>
            <a:r>
              <a:rPr lang="en-US" sz="1400" dirty="0">
                <a:latin typeface="Arial" panose="020B0604020202020204" pitchFamily="34" charset="0"/>
                <a:ea typeface="Arial" charset="0"/>
                <a:cs typeface="Arial" panose="020B0604020202020204" pitchFamily="34" charset="0"/>
              </a:rPr>
              <a:t>FWAs are not guaranteed to any employee and are at the discretion of the manager considering the employee’s overall record and many factors such as tenure, performance, workload, productivity, team needs and type of role. </a:t>
            </a:r>
          </a:p>
          <a:p>
            <a:pPr marL="173038" indent="-173038" algn="just">
              <a:buClr>
                <a:schemeClr val="tx1"/>
              </a:buClr>
              <a:buFont typeface="Arial"/>
              <a:buChar char="•"/>
            </a:pPr>
            <a:endParaRPr lang="en-US" sz="1400" dirty="0">
              <a:latin typeface="Arial" panose="020B0604020202020204" pitchFamily="34" charset="0"/>
              <a:ea typeface="Arial" charset="0"/>
              <a:cs typeface="Arial" panose="020B0604020202020204" pitchFamily="34" charset="0"/>
            </a:endParaRPr>
          </a:p>
        </p:txBody>
      </p:sp>
    </p:spTree>
    <p:extLst>
      <p:ext uri="{BB962C8B-B14F-4D97-AF65-F5344CB8AC3E}">
        <p14:creationId xmlns:p14="http://schemas.microsoft.com/office/powerpoint/2010/main" val="316308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47688" y="273050"/>
            <a:ext cx="7772400" cy="869950"/>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2800" dirty="0">
                <a:latin typeface="Arial" charset="0"/>
                <a:ea typeface="Arial" charset="0"/>
                <a:cs typeface="Arial" charset="0"/>
              </a:rPr>
              <a:t>Flexible Work Arrangement – Key Steps</a:t>
            </a:r>
            <a:endParaRPr lang="en-US" sz="2800" dirty="0">
              <a:latin typeface="Arial" charset="0"/>
              <a:cs typeface="Arial" charset="0"/>
            </a:endParaRPr>
          </a:p>
        </p:txBody>
      </p:sp>
      <p:sp>
        <p:nvSpPr>
          <p:cNvPr id="3" name="TextBox 2"/>
          <p:cNvSpPr txBox="1"/>
          <p:nvPr/>
        </p:nvSpPr>
        <p:spPr>
          <a:xfrm>
            <a:off x="263236" y="1007921"/>
            <a:ext cx="8666019" cy="3739485"/>
          </a:xfrm>
          <a:prstGeom prst="rect">
            <a:avLst/>
          </a:prstGeom>
          <a:noFill/>
        </p:spPr>
        <p:txBody>
          <a:bodyPr wrap="square" rtlCol="0">
            <a:spAutoFit/>
          </a:bodyPr>
          <a:lstStyle/>
          <a:p>
            <a:pPr marL="173038" indent="-182880">
              <a:spcAft>
                <a:spcPts val="600"/>
              </a:spcAft>
              <a:buClr>
                <a:schemeClr val="tx1"/>
              </a:buClr>
              <a:buFont typeface="Arial"/>
              <a:buChar char="•"/>
            </a:pPr>
            <a:r>
              <a:rPr lang="en-US" sz="1200" u="sng" dirty="0">
                <a:latin typeface="Arial" charset="0"/>
                <a:ea typeface="Arial" charset="0"/>
                <a:cs typeface="Arial" charset="0"/>
              </a:rPr>
              <a:t>Step 1</a:t>
            </a:r>
            <a:r>
              <a:rPr lang="en-US" sz="1200" dirty="0">
                <a:latin typeface="Arial" charset="0"/>
                <a:ea typeface="Arial" charset="0"/>
                <a:cs typeface="Arial" charset="0"/>
              </a:rPr>
              <a:t> 	Employee to initiate FWA request with Manager based on need</a:t>
            </a:r>
          </a:p>
          <a:p>
            <a:pPr marL="173038" indent="-182880">
              <a:spcAft>
                <a:spcPts val="600"/>
              </a:spcAft>
              <a:buClr>
                <a:schemeClr val="tx1"/>
              </a:buClr>
              <a:buFont typeface="Arial"/>
              <a:buChar char="•"/>
            </a:pPr>
            <a:r>
              <a:rPr lang="en-US" sz="1200" u="sng" dirty="0">
                <a:latin typeface="Arial" charset="0"/>
                <a:ea typeface="Arial" charset="0"/>
                <a:cs typeface="Arial" charset="0"/>
              </a:rPr>
              <a:t>Step 2</a:t>
            </a:r>
            <a:r>
              <a:rPr lang="en-US" sz="1200" dirty="0">
                <a:latin typeface="Arial" charset="0"/>
                <a:ea typeface="Arial" charset="0"/>
                <a:cs typeface="Arial" charset="0"/>
              </a:rPr>
              <a:t>	Manager and Employee engage in the interactive dialogue process to determine if the FWA can be agreed 	upon/approved for the requesting employee focusing on key areas such as: </a:t>
            </a:r>
          </a:p>
          <a:p>
            <a:pPr marL="971550" lvl="2" indent="-182880">
              <a:spcAft>
                <a:spcPts val="600"/>
              </a:spcAft>
              <a:buClr>
                <a:schemeClr val="tx1"/>
              </a:buClr>
              <a:buFont typeface="Arial" panose="020B0604020202020204" pitchFamily="34" charset="0"/>
              <a:buChar char="•"/>
            </a:pPr>
            <a:r>
              <a:rPr lang="en-US" sz="1100" dirty="0">
                <a:latin typeface="Arial" charset="0"/>
                <a:cs typeface="Arial" charset="0"/>
              </a:rPr>
              <a:t>Meeting eligibility requirements (see HR Guideline 2007)</a:t>
            </a:r>
          </a:p>
          <a:p>
            <a:pPr marL="971550" lvl="2" indent="-182880">
              <a:spcAft>
                <a:spcPts val="600"/>
              </a:spcAft>
              <a:buClr>
                <a:schemeClr val="tx1"/>
              </a:buClr>
              <a:buFont typeface="Arial" panose="020B0604020202020204" pitchFamily="34" charset="0"/>
              <a:buChar char="•"/>
            </a:pPr>
            <a:r>
              <a:rPr lang="en-US" sz="1100" dirty="0">
                <a:latin typeface="Arial" charset="0"/>
                <a:cs typeface="Arial" charset="0"/>
              </a:rPr>
              <a:t>Start/end date for trial period</a:t>
            </a:r>
          </a:p>
          <a:p>
            <a:pPr marL="971550" lvl="2" indent="-182880">
              <a:spcAft>
                <a:spcPts val="600"/>
              </a:spcAft>
              <a:buClr>
                <a:schemeClr val="tx1"/>
              </a:buClr>
              <a:buFont typeface="Arial" panose="020B0604020202020204" pitchFamily="34" charset="0"/>
              <a:buChar char="•"/>
            </a:pPr>
            <a:r>
              <a:rPr lang="en-US" sz="1100" dirty="0">
                <a:latin typeface="Arial" charset="0"/>
                <a:ea typeface="Arial" charset="0"/>
                <a:cs typeface="Arial" charset="0"/>
              </a:rPr>
              <a:t>Establish first review date 30 days after proposed trial start date</a:t>
            </a:r>
          </a:p>
          <a:p>
            <a:pPr marL="971550" lvl="2" indent="-182880">
              <a:spcAft>
                <a:spcPts val="600"/>
              </a:spcAft>
              <a:buClr>
                <a:schemeClr val="tx1"/>
              </a:buClr>
              <a:buFont typeface="Arial" panose="020B0604020202020204" pitchFamily="34" charset="0"/>
              <a:buChar char="•"/>
            </a:pPr>
            <a:r>
              <a:rPr lang="en-US" sz="1100" dirty="0">
                <a:latin typeface="Arial" charset="0"/>
                <a:ea typeface="Arial" charset="0"/>
                <a:cs typeface="Arial" charset="0"/>
              </a:rPr>
              <a:t>Contemplate challenges ahead of time and discuss how they will be handled</a:t>
            </a:r>
          </a:p>
          <a:p>
            <a:pPr marL="971550" lvl="2" indent="-182880">
              <a:spcAft>
                <a:spcPts val="600"/>
              </a:spcAft>
              <a:buClr>
                <a:schemeClr val="tx1"/>
              </a:buClr>
              <a:buFont typeface="Arial" panose="020B0604020202020204" pitchFamily="34" charset="0"/>
              <a:buChar char="•"/>
            </a:pPr>
            <a:r>
              <a:rPr lang="en-US" sz="1100" dirty="0">
                <a:latin typeface="Arial" charset="0"/>
                <a:ea typeface="Arial" charset="0"/>
                <a:cs typeface="Arial" charset="0"/>
              </a:rPr>
              <a:t>For those working from home, discuss the employee’s home office arrangement (it should be a dedicated space to facilitate focus on work)</a:t>
            </a:r>
          </a:p>
          <a:p>
            <a:pPr marL="971550" lvl="2" indent="-182880">
              <a:spcAft>
                <a:spcPts val="600"/>
              </a:spcAft>
              <a:buClr>
                <a:schemeClr val="tx1"/>
              </a:buClr>
              <a:buFont typeface="Arial" panose="020B0604020202020204" pitchFamily="34" charset="0"/>
              <a:buChar char="•"/>
            </a:pPr>
            <a:r>
              <a:rPr lang="en-US" sz="1100" dirty="0">
                <a:latin typeface="Arial" charset="0"/>
                <a:ea typeface="Arial" charset="0"/>
                <a:cs typeface="Arial" charset="0"/>
              </a:rPr>
              <a:t>Establish “Black out dates” (if any) – dates when the FWA will not work or will be suspended </a:t>
            </a:r>
          </a:p>
          <a:p>
            <a:pPr marL="173038" indent="-182880">
              <a:spcAft>
                <a:spcPts val="600"/>
              </a:spcAft>
              <a:buClr>
                <a:schemeClr val="tx1"/>
              </a:buClr>
              <a:buFont typeface="Arial"/>
              <a:buChar char="•"/>
            </a:pPr>
            <a:r>
              <a:rPr lang="en-US" sz="1200" u="sng" dirty="0">
                <a:latin typeface="Arial" charset="0"/>
                <a:ea typeface="Arial" charset="0"/>
                <a:cs typeface="Arial" charset="0"/>
              </a:rPr>
              <a:t>Step 3</a:t>
            </a:r>
            <a:r>
              <a:rPr lang="en-US" sz="1200" dirty="0">
                <a:latin typeface="Arial" charset="0"/>
                <a:ea typeface="Arial" charset="0"/>
                <a:cs typeface="Arial" charset="0"/>
              </a:rPr>
              <a:t>	 If approved, document the details and fill out the FWA Agreement form (all sections)</a:t>
            </a:r>
          </a:p>
          <a:p>
            <a:pPr marL="173038" indent="-182880">
              <a:spcAft>
                <a:spcPts val="600"/>
              </a:spcAft>
              <a:buClr>
                <a:schemeClr val="tx1"/>
              </a:buClr>
              <a:buFont typeface="Arial"/>
              <a:buChar char="•"/>
            </a:pPr>
            <a:r>
              <a:rPr lang="en-US" sz="1200" u="sng" dirty="0">
                <a:latin typeface="Arial" charset="0"/>
                <a:ea typeface="Arial" charset="0"/>
                <a:cs typeface="Arial" charset="0"/>
              </a:rPr>
              <a:t>Step 4</a:t>
            </a:r>
            <a:r>
              <a:rPr lang="en-US" sz="1200" dirty="0">
                <a:latin typeface="Arial" charset="0"/>
                <a:ea typeface="Arial" charset="0"/>
                <a:cs typeface="Arial" charset="0"/>
              </a:rPr>
              <a:t>	Inform the team, customers and/or external contacts of the FWA </a:t>
            </a:r>
          </a:p>
          <a:p>
            <a:pPr marL="173038" indent="-182880">
              <a:spcAft>
                <a:spcPts val="600"/>
              </a:spcAft>
              <a:buClr>
                <a:schemeClr val="tx1"/>
              </a:buClr>
              <a:buFont typeface="Arial"/>
              <a:buChar char="•"/>
            </a:pPr>
            <a:r>
              <a:rPr lang="en-US" sz="1200" u="sng" dirty="0">
                <a:latin typeface="Arial" charset="0"/>
                <a:ea typeface="Arial" charset="0"/>
                <a:cs typeface="Arial" charset="0"/>
              </a:rPr>
              <a:t>Step 5</a:t>
            </a:r>
            <a:r>
              <a:rPr lang="en-US" sz="1200" dirty="0">
                <a:latin typeface="Arial" charset="0"/>
                <a:ea typeface="Arial" charset="0"/>
                <a:cs typeface="Arial" charset="0"/>
              </a:rPr>
              <a:t>	Review the arrangement to ensure both employee and business success. At the end of the trial period, Manager 	and Employee meet to either end the FWA or formalize it for a longer period of time. </a:t>
            </a:r>
          </a:p>
          <a:p>
            <a:pPr marL="173038" indent="-182880" algn="just">
              <a:buClr>
                <a:schemeClr val="tx1"/>
              </a:buClr>
              <a:buFont typeface="Arial"/>
              <a:buChar char="•"/>
            </a:pPr>
            <a:endParaRPr lang="en-US" sz="1400" dirty="0">
              <a:latin typeface="Arial" charset="0"/>
              <a:ea typeface="Arial" charset="0"/>
              <a:cs typeface="Arial" charset="0"/>
            </a:endParaRPr>
          </a:p>
        </p:txBody>
      </p:sp>
    </p:spTree>
    <p:extLst>
      <p:ext uri="{BB962C8B-B14F-4D97-AF65-F5344CB8AC3E}">
        <p14:creationId xmlns:p14="http://schemas.microsoft.com/office/powerpoint/2010/main" val="27032301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8FE0C2C8-CD79-4468-9FA9-39DD3B81CA80}"/>
              </a:ext>
            </a:extLst>
          </p:cNvPr>
          <p:cNvSpPr txBox="1">
            <a:spLocks/>
          </p:cNvSpPr>
          <p:nvPr/>
        </p:nvSpPr>
        <p:spPr>
          <a:xfrm>
            <a:off x="547687" y="273050"/>
            <a:ext cx="8373675" cy="869950"/>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3200" dirty="0">
                <a:latin typeface="Arial" charset="0"/>
                <a:ea typeface="Arial" charset="0"/>
                <a:cs typeface="Arial" charset="0"/>
              </a:rPr>
              <a:t>Flexible Work Arrangement – Process Map</a:t>
            </a:r>
            <a:endParaRPr lang="en-US" sz="3200" dirty="0">
              <a:latin typeface="Arial" charset="0"/>
              <a:cs typeface="Arial" charset="0"/>
            </a:endParaRPr>
          </a:p>
        </p:txBody>
      </p:sp>
      <p:grpSp>
        <p:nvGrpSpPr>
          <p:cNvPr id="4" name="Group 3">
            <a:extLst>
              <a:ext uri="{FF2B5EF4-FFF2-40B4-BE49-F238E27FC236}">
                <a16:creationId xmlns:a16="http://schemas.microsoft.com/office/drawing/2014/main" id="{E957626E-3684-4A8D-9C69-E204796D12CF}"/>
              </a:ext>
            </a:extLst>
          </p:cNvPr>
          <p:cNvGrpSpPr/>
          <p:nvPr/>
        </p:nvGrpSpPr>
        <p:grpSpPr>
          <a:xfrm>
            <a:off x="325050" y="1032231"/>
            <a:ext cx="1792184" cy="1075310"/>
            <a:chOff x="4760" y="101243"/>
            <a:chExt cx="1792184" cy="1075310"/>
          </a:xfrm>
        </p:grpSpPr>
        <p:sp>
          <p:nvSpPr>
            <p:cNvPr id="5" name="Rectangle 4">
              <a:extLst>
                <a:ext uri="{FF2B5EF4-FFF2-40B4-BE49-F238E27FC236}">
                  <a16:creationId xmlns:a16="http://schemas.microsoft.com/office/drawing/2014/main" id="{FC7FA562-0A0A-41FD-9550-5402DBF6576A}"/>
                </a:ext>
              </a:extLst>
            </p:cNvPr>
            <p:cNvSpPr/>
            <p:nvPr/>
          </p:nvSpPr>
          <p:spPr>
            <a:xfrm>
              <a:off x="4760" y="101243"/>
              <a:ext cx="1792184" cy="1075310"/>
            </a:xfrm>
            <a:prstGeom prst="rect">
              <a:avLst/>
            </a:prstGeom>
            <a:solidFill>
              <a:schemeClr val="accent4"/>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6" name="TextBox 5">
              <a:extLst>
                <a:ext uri="{FF2B5EF4-FFF2-40B4-BE49-F238E27FC236}">
                  <a16:creationId xmlns:a16="http://schemas.microsoft.com/office/drawing/2014/main" id="{5EDEAA36-2BE4-4FE1-8B14-3A3F95AE3E13}"/>
                </a:ext>
              </a:extLst>
            </p:cNvPr>
            <p:cNvSpPr txBox="1"/>
            <p:nvPr/>
          </p:nvSpPr>
          <p:spPr>
            <a:xfrm>
              <a:off x="4760" y="101243"/>
              <a:ext cx="1792184" cy="107531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en-GB" sz="1000" kern="1200" dirty="0">
                  <a:solidFill>
                    <a:schemeClr val="tx1"/>
                  </a:solidFill>
                </a:rPr>
                <a:t>Employee wants to request a Flexible Work Arrangement (</a:t>
              </a:r>
              <a:r>
                <a:rPr lang="en-GB" sz="1000" kern="1200" dirty="0" err="1">
                  <a:solidFill>
                    <a:schemeClr val="tx1"/>
                  </a:solidFill>
                </a:rPr>
                <a:t>FWA</a:t>
              </a:r>
              <a:r>
                <a:rPr lang="en-GB" sz="1000" kern="1200" dirty="0">
                  <a:solidFill>
                    <a:schemeClr val="tx1"/>
                  </a:solidFill>
                </a:rPr>
                <a:t>) based on a need</a:t>
              </a:r>
            </a:p>
          </p:txBody>
        </p:sp>
      </p:grpSp>
      <p:grpSp>
        <p:nvGrpSpPr>
          <p:cNvPr id="7" name="Group 6">
            <a:extLst>
              <a:ext uri="{FF2B5EF4-FFF2-40B4-BE49-F238E27FC236}">
                <a16:creationId xmlns:a16="http://schemas.microsoft.com/office/drawing/2014/main" id="{2FCC6B0C-0535-4E0C-80F1-ADC4B0A3FF73}"/>
              </a:ext>
            </a:extLst>
          </p:cNvPr>
          <p:cNvGrpSpPr/>
          <p:nvPr/>
        </p:nvGrpSpPr>
        <p:grpSpPr>
          <a:xfrm>
            <a:off x="2562724" y="1032231"/>
            <a:ext cx="1792184" cy="1075310"/>
            <a:chOff x="2209147" y="101243"/>
            <a:chExt cx="1792184" cy="1075310"/>
          </a:xfrm>
        </p:grpSpPr>
        <p:sp>
          <p:nvSpPr>
            <p:cNvPr id="8" name="Rectangle 7">
              <a:extLst>
                <a:ext uri="{FF2B5EF4-FFF2-40B4-BE49-F238E27FC236}">
                  <a16:creationId xmlns:a16="http://schemas.microsoft.com/office/drawing/2014/main" id="{7B92AD28-12EF-48CB-B59F-8578F98A3690}"/>
                </a:ext>
              </a:extLst>
            </p:cNvPr>
            <p:cNvSpPr/>
            <p:nvPr/>
          </p:nvSpPr>
          <p:spPr>
            <a:xfrm>
              <a:off x="2209147" y="101243"/>
              <a:ext cx="1792184" cy="1075310"/>
            </a:xfrm>
            <a:prstGeom prst="rect">
              <a:avLst/>
            </a:prstGeom>
            <a:solidFill>
              <a:schemeClr val="accent4"/>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9" name="TextBox 8">
              <a:extLst>
                <a:ext uri="{FF2B5EF4-FFF2-40B4-BE49-F238E27FC236}">
                  <a16:creationId xmlns:a16="http://schemas.microsoft.com/office/drawing/2014/main" id="{D4AC43B7-457A-4DBE-A4DF-EC86D5122DED}"/>
                </a:ext>
              </a:extLst>
            </p:cNvPr>
            <p:cNvSpPr txBox="1"/>
            <p:nvPr/>
          </p:nvSpPr>
          <p:spPr>
            <a:xfrm>
              <a:off x="2209147" y="101243"/>
              <a:ext cx="1792184" cy="107531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en-GB" sz="1000" kern="1200" dirty="0">
                  <a:solidFill>
                    <a:schemeClr val="tx1"/>
                  </a:solidFill>
                </a:rPr>
                <a:t>Employee sets up time to meet with their Manager to initiate request for </a:t>
              </a:r>
              <a:r>
                <a:rPr lang="en-GB" sz="1000" kern="1200" dirty="0" err="1">
                  <a:solidFill>
                    <a:schemeClr val="tx1"/>
                  </a:solidFill>
                </a:rPr>
                <a:t>FWA</a:t>
              </a:r>
              <a:endParaRPr lang="en-GB" sz="1000" kern="1200" dirty="0">
                <a:solidFill>
                  <a:schemeClr val="tx1"/>
                </a:solidFill>
              </a:endParaRPr>
            </a:p>
          </p:txBody>
        </p:sp>
      </p:grpSp>
      <p:grpSp>
        <p:nvGrpSpPr>
          <p:cNvPr id="10" name="Group 9">
            <a:extLst>
              <a:ext uri="{FF2B5EF4-FFF2-40B4-BE49-F238E27FC236}">
                <a16:creationId xmlns:a16="http://schemas.microsoft.com/office/drawing/2014/main" id="{B09A7B21-4DD7-42B0-9D6E-B0B63A44CE59}"/>
              </a:ext>
            </a:extLst>
          </p:cNvPr>
          <p:cNvGrpSpPr/>
          <p:nvPr/>
        </p:nvGrpSpPr>
        <p:grpSpPr>
          <a:xfrm>
            <a:off x="355391" y="2711561"/>
            <a:ext cx="1802121" cy="1075310"/>
            <a:chOff x="4403597" y="101243"/>
            <a:chExt cx="1802121" cy="1075310"/>
          </a:xfrm>
        </p:grpSpPr>
        <p:sp>
          <p:nvSpPr>
            <p:cNvPr id="11" name="Rectangle 10">
              <a:extLst>
                <a:ext uri="{FF2B5EF4-FFF2-40B4-BE49-F238E27FC236}">
                  <a16:creationId xmlns:a16="http://schemas.microsoft.com/office/drawing/2014/main" id="{ABF220AD-1CDF-4B7D-811B-38FA15B45CB0}"/>
                </a:ext>
              </a:extLst>
            </p:cNvPr>
            <p:cNvSpPr/>
            <p:nvPr/>
          </p:nvSpPr>
          <p:spPr>
            <a:xfrm>
              <a:off x="4413534" y="101243"/>
              <a:ext cx="1792184" cy="1075310"/>
            </a:xfrm>
            <a:prstGeom prst="rect">
              <a:avLst/>
            </a:prstGeom>
            <a:solidFill>
              <a:schemeClr val="accent4"/>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2" name="TextBox 11">
              <a:extLst>
                <a:ext uri="{FF2B5EF4-FFF2-40B4-BE49-F238E27FC236}">
                  <a16:creationId xmlns:a16="http://schemas.microsoft.com/office/drawing/2014/main" id="{E3E0DE7D-6C61-4CC6-B200-30C06D9C743B}"/>
                </a:ext>
              </a:extLst>
            </p:cNvPr>
            <p:cNvSpPr txBox="1"/>
            <p:nvPr/>
          </p:nvSpPr>
          <p:spPr>
            <a:xfrm>
              <a:off x="4403597" y="101243"/>
              <a:ext cx="1792184" cy="107531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en-GB" sz="1000" kern="1200" dirty="0">
                  <a:solidFill>
                    <a:schemeClr val="tx1"/>
                  </a:solidFill>
                </a:rPr>
                <a:t>If </a:t>
              </a:r>
              <a:r>
                <a:rPr lang="en-GB" sz="1000" kern="1200" dirty="0" err="1">
                  <a:solidFill>
                    <a:schemeClr val="tx1"/>
                  </a:solidFill>
                </a:rPr>
                <a:t>FWA</a:t>
              </a:r>
              <a:r>
                <a:rPr lang="en-GB" sz="1000" kern="1200" dirty="0">
                  <a:solidFill>
                    <a:schemeClr val="tx1"/>
                  </a:solidFill>
                </a:rPr>
                <a:t> approved, Employee completes FWA Agreement Form (Sections I, II and III) and  re</a:t>
              </a:r>
              <a:r>
                <a:rPr lang="en-GB" sz="1000" dirty="0">
                  <a:solidFill>
                    <a:schemeClr val="tx1"/>
                  </a:solidFill>
                </a:rPr>
                <a:t>views with</a:t>
              </a:r>
              <a:r>
                <a:rPr lang="en-GB" sz="1000" kern="1200" dirty="0">
                  <a:solidFill>
                    <a:schemeClr val="tx1"/>
                  </a:solidFill>
                </a:rPr>
                <a:t> Manager</a:t>
              </a:r>
            </a:p>
          </p:txBody>
        </p:sp>
      </p:grpSp>
      <p:grpSp>
        <p:nvGrpSpPr>
          <p:cNvPr id="13" name="Group 12">
            <a:extLst>
              <a:ext uri="{FF2B5EF4-FFF2-40B4-BE49-F238E27FC236}">
                <a16:creationId xmlns:a16="http://schemas.microsoft.com/office/drawing/2014/main" id="{8E3B0BED-B20E-4A57-B888-5FED03B9C074}"/>
              </a:ext>
            </a:extLst>
          </p:cNvPr>
          <p:cNvGrpSpPr/>
          <p:nvPr/>
        </p:nvGrpSpPr>
        <p:grpSpPr>
          <a:xfrm>
            <a:off x="4719885" y="1032231"/>
            <a:ext cx="1792184" cy="1075310"/>
            <a:chOff x="4760" y="1588756"/>
            <a:chExt cx="1792184" cy="1075310"/>
          </a:xfrm>
        </p:grpSpPr>
        <p:sp>
          <p:nvSpPr>
            <p:cNvPr id="14" name="Rectangle 13">
              <a:extLst>
                <a:ext uri="{FF2B5EF4-FFF2-40B4-BE49-F238E27FC236}">
                  <a16:creationId xmlns:a16="http://schemas.microsoft.com/office/drawing/2014/main" id="{0B053502-FFE5-4AB3-B495-B91947BD5EF9}"/>
                </a:ext>
              </a:extLst>
            </p:cNvPr>
            <p:cNvSpPr/>
            <p:nvPr/>
          </p:nvSpPr>
          <p:spPr>
            <a:xfrm>
              <a:off x="4760" y="1588756"/>
              <a:ext cx="1792184" cy="1075310"/>
            </a:xfrm>
            <a:prstGeom prst="rect">
              <a:avLst/>
            </a:prstGeom>
            <a:solidFill>
              <a:schemeClr val="accent4"/>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5" name="TextBox 14">
              <a:extLst>
                <a:ext uri="{FF2B5EF4-FFF2-40B4-BE49-F238E27FC236}">
                  <a16:creationId xmlns:a16="http://schemas.microsoft.com/office/drawing/2014/main" id="{2296852C-7C5D-40F1-9ED7-EBAF886DBBD1}"/>
                </a:ext>
              </a:extLst>
            </p:cNvPr>
            <p:cNvSpPr txBox="1"/>
            <p:nvPr/>
          </p:nvSpPr>
          <p:spPr>
            <a:xfrm>
              <a:off x="4760" y="1588756"/>
              <a:ext cx="1792184" cy="107531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en-GB" sz="1000" kern="1200" dirty="0">
                  <a:solidFill>
                    <a:schemeClr val="tx1"/>
                  </a:solidFill>
                </a:rPr>
                <a:t>Manager reviews the request and considers the affect on the business and wider team; contacts HR to review request</a:t>
              </a:r>
            </a:p>
          </p:txBody>
        </p:sp>
      </p:grpSp>
      <p:grpSp>
        <p:nvGrpSpPr>
          <p:cNvPr id="19" name="Group 18">
            <a:extLst>
              <a:ext uri="{FF2B5EF4-FFF2-40B4-BE49-F238E27FC236}">
                <a16:creationId xmlns:a16="http://schemas.microsoft.com/office/drawing/2014/main" id="{8BCF109E-027E-4663-99C1-ACE94098280D}"/>
              </a:ext>
            </a:extLst>
          </p:cNvPr>
          <p:cNvGrpSpPr/>
          <p:nvPr/>
        </p:nvGrpSpPr>
        <p:grpSpPr>
          <a:xfrm>
            <a:off x="6884877" y="995456"/>
            <a:ext cx="1792184" cy="1075310"/>
            <a:chOff x="4413534" y="1588756"/>
            <a:chExt cx="1792184" cy="1075310"/>
          </a:xfrm>
        </p:grpSpPr>
        <p:sp>
          <p:nvSpPr>
            <p:cNvPr id="20" name="Rectangle 19">
              <a:extLst>
                <a:ext uri="{FF2B5EF4-FFF2-40B4-BE49-F238E27FC236}">
                  <a16:creationId xmlns:a16="http://schemas.microsoft.com/office/drawing/2014/main" id="{4D9D28B1-3889-41DF-A53E-2DF56119C0F8}"/>
                </a:ext>
              </a:extLst>
            </p:cNvPr>
            <p:cNvSpPr/>
            <p:nvPr/>
          </p:nvSpPr>
          <p:spPr>
            <a:xfrm>
              <a:off x="4413534" y="1588756"/>
              <a:ext cx="1792184" cy="1075310"/>
            </a:xfrm>
            <a:prstGeom prst="rect">
              <a:avLst/>
            </a:prstGeom>
            <a:solidFill>
              <a:schemeClr val="accent4"/>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1" name="TextBox 20">
              <a:extLst>
                <a:ext uri="{FF2B5EF4-FFF2-40B4-BE49-F238E27FC236}">
                  <a16:creationId xmlns:a16="http://schemas.microsoft.com/office/drawing/2014/main" id="{7AFBCDFC-39C3-4BAF-8ABB-AE8C9ABF7457}"/>
                </a:ext>
              </a:extLst>
            </p:cNvPr>
            <p:cNvSpPr txBox="1"/>
            <p:nvPr/>
          </p:nvSpPr>
          <p:spPr>
            <a:xfrm>
              <a:off x="4413534" y="1588756"/>
              <a:ext cx="1792184" cy="107531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en-GB" sz="1000" kern="1200" dirty="0">
                  <a:solidFill>
                    <a:schemeClr val="tx1"/>
                  </a:solidFill>
                </a:rPr>
                <a:t>Employee, Manager and HR meet to discuss the request details engaging in the interactive dialogue process </a:t>
              </a:r>
            </a:p>
          </p:txBody>
        </p:sp>
      </p:grpSp>
      <p:grpSp>
        <p:nvGrpSpPr>
          <p:cNvPr id="22" name="Group 21">
            <a:extLst>
              <a:ext uri="{FF2B5EF4-FFF2-40B4-BE49-F238E27FC236}">
                <a16:creationId xmlns:a16="http://schemas.microsoft.com/office/drawing/2014/main" id="{FEAD10D9-F500-4770-8F12-202952665429}"/>
              </a:ext>
            </a:extLst>
          </p:cNvPr>
          <p:cNvGrpSpPr/>
          <p:nvPr/>
        </p:nvGrpSpPr>
        <p:grpSpPr>
          <a:xfrm>
            <a:off x="2562724" y="2706923"/>
            <a:ext cx="1792184" cy="1075310"/>
            <a:chOff x="4760" y="3076269"/>
            <a:chExt cx="1792184" cy="1075310"/>
          </a:xfrm>
        </p:grpSpPr>
        <p:sp>
          <p:nvSpPr>
            <p:cNvPr id="23" name="Rectangle 22">
              <a:extLst>
                <a:ext uri="{FF2B5EF4-FFF2-40B4-BE49-F238E27FC236}">
                  <a16:creationId xmlns:a16="http://schemas.microsoft.com/office/drawing/2014/main" id="{92CBA288-CA89-4A78-9B17-E2AAFE0A7577}"/>
                </a:ext>
              </a:extLst>
            </p:cNvPr>
            <p:cNvSpPr/>
            <p:nvPr/>
          </p:nvSpPr>
          <p:spPr>
            <a:xfrm>
              <a:off x="4760" y="3076269"/>
              <a:ext cx="1792184" cy="1075310"/>
            </a:xfrm>
            <a:prstGeom prst="rect">
              <a:avLst/>
            </a:prstGeom>
            <a:solidFill>
              <a:schemeClr val="accent4"/>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4" name="TextBox 23">
              <a:extLst>
                <a:ext uri="{FF2B5EF4-FFF2-40B4-BE49-F238E27FC236}">
                  <a16:creationId xmlns:a16="http://schemas.microsoft.com/office/drawing/2014/main" id="{250DC286-B0FB-4F75-8D18-F19213E482B3}"/>
                </a:ext>
              </a:extLst>
            </p:cNvPr>
            <p:cNvSpPr txBox="1"/>
            <p:nvPr/>
          </p:nvSpPr>
          <p:spPr>
            <a:xfrm>
              <a:off x="4760" y="3076269"/>
              <a:ext cx="1792184" cy="107531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en-GB" sz="1000" kern="1200" dirty="0">
                  <a:solidFill>
                    <a:schemeClr val="tx1"/>
                  </a:solidFill>
                </a:rPr>
                <a:t>If </a:t>
              </a:r>
              <a:r>
                <a:rPr lang="en-GB" sz="1000" dirty="0">
                  <a:solidFill>
                    <a:schemeClr val="tx1"/>
                  </a:solidFill>
                </a:rPr>
                <a:t>approved</a:t>
              </a:r>
              <a:r>
                <a:rPr lang="en-GB" sz="1000" kern="1200" dirty="0">
                  <a:solidFill>
                    <a:schemeClr val="tx1"/>
                  </a:solidFill>
                </a:rPr>
                <a:t>, a trial period is set to test the proposed arrangement and monitor the impact on the team. Adjustments to the proposed arrangement can be made during the trial period</a:t>
              </a:r>
            </a:p>
          </p:txBody>
        </p:sp>
      </p:grpSp>
      <p:grpSp>
        <p:nvGrpSpPr>
          <p:cNvPr id="25" name="Group 24">
            <a:extLst>
              <a:ext uri="{FF2B5EF4-FFF2-40B4-BE49-F238E27FC236}">
                <a16:creationId xmlns:a16="http://schemas.microsoft.com/office/drawing/2014/main" id="{7E76FBD0-AC5B-4FBF-98B6-6BAC8DD9BF43}"/>
              </a:ext>
            </a:extLst>
          </p:cNvPr>
          <p:cNvGrpSpPr/>
          <p:nvPr/>
        </p:nvGrpSpPr>
        <p:grpSpPr>
          <a:xfrm>
            <a:off x="4711373" y="2783035"/>
            <a:ext cx="1792184" cy="1075310"/>
            <a:chOff x="2199380" y="3076269"/>
            <a:chExt cx="1792184" cy="1075310"/>
          </a:xfrm>
        </p:grpSpPr>
        <p:sp>
          <p:nvSpPr>
            <p:cNvPr id="26" name="Rectangle 25">
              <a:extLst>
                <a:ext uri="{FF2B5EF4-FFF2-40B4-BE49-F238E27FC236}">
                  <a16:creationId xmlns:a16="http://schemas.microsoft.com/office/drawing/2014/main" id="{9D968E1D-80BF-4AD3-938C-BCE5B9D560A0}"/>
                </a:ext>
              </a:extLst>
            </p:cNvPr>
            <p:cNvSpPr/>
            <p:nvPr/>
          </p:nvSpPr>
          <p:spPr>
            <a:xfrm>
              <a:off x="2199380" y="3076269"/>
              <a:ext cx="1792184" cy="1075310"/>
            </a:xfrm>
            <a:prstGeom prst="rect">
              <a:avLst/>
            </a:prstGeom>
            <a:solidFill>
              <a:schemeClr val="accent4"/>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7" name="TextBox 26">
              <a:extLst>
                <a:ext uri="{FF2B5EF4-FFF2-40B4-BE49-F238E27FC236}">
                  <a16:creationId xmlns:a16="http://schemas.microsoft.com/office/drawing/2014/main" id="{502813A8-B9D9-4EFB-9106-02705261B5B8}"/>
                </a:ext>
              </a:extLst>
            </p:cNvPr>
            <p:cNvSpPr txBox="1"/>
            <p:nvPr/>
          </p:nvSpPr>
          <p:spPr>
            <a:xfrm>
              <a:off x="2199380" y="3076269"/>
              <a:ext cx="1792184" cy="107531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en-GB" sz="900" kern="1200" dirty="0">
                  <a:solidFill>
                    <a:schemeClr val="tx1"/>
                  </a:solidFill>
                </a:rPr>
                <a:t>If the trial period is successful and the Employee has a continuing need for the FWA, the FWA continues.   </a:t>
              </a:r>
            </a:p>
            <a:p>
              <a:pPr marL="0" lvl="0" indent="0" algn="ctr" defTabSz="444500">
                <a:lnSpc>
                  <a:spcPct val="90000"/>
                </a:lnSpc>
                <a:spcBef>
                  <a:spcPct val="0"/>
                </a:spcBef>
                <a:spcAft>
                  <a:spcPct val="35000"/>
                </a:spcAft>
                <a:buNone/>
              </a:pPr>
              <a:r>
                <a:rPr lang="en-GB" sz="900" kern="1200" dirty="0">
                  <a:solidFill>
                    <a:schemeClr val="tx1"/>
                  </a:solidFill>
                </a:rPr>
                <a:t>If the trial period was not successful or employee no longer has a need for the FWA, the FWA concludes.</a:t>
              </a:r>
            </a:p>
          </p:txBody>
        </p:sp>
      </p:grpSp>
      <p:grpSp>
        <p:nvGrpSpPr>
          <p:cNvPr id="28" name="Group 27">
            <a:extLst>
              <a:ext uri="{FF2B5EF4-FFF2-40B4-BE49-F238E27FC236}">
                <a16:creationId xmlns:a16="http://schemas.microsoft.com/office/drawing/2014/main" id="{F7A15962-E9A4-4CBE-AFF2-0B584441A0F7}"/>
              </a:ext>
            </a:extLst>
          </p:cNvPr>
          <p:cNvGrpSpPr/>
          <p:nvPr/>
        </p:nvGrpSpPr>
        <p:grpSpPr>
          <a:xfrm>
            <a:off x="6884877" y="2782041"/>
            <a:ext cx="1792184" cy="1075310"/>
            <a:chOff x="4413534" y="3076269"/>
            <a:chExt cx="1792184" cy="1075310"/>
          </a:xfrm>
        </p:grpSpPr>
        <p:sp>
          <p:nvSpPr>
            <p:cNvPr id="29" name="Rectangle 28">
              <a:extLst>
                <a:ext uri="{FF2B5EF4-FFF2-40B4-BE49-F238E27FC236}">
                  <a16:creationId xmlns:a16="http://schemas.microsoft.com/office/drawing/2014/main" id="{B68A54B5-118A-49E8-9ABE-3F65E91B0EBF}"/>
                </a:ext>
              </a:extLst>
            </p:cNvPr>
            <p:cNvSpPr/>
            <p:nvPr/>
          </p:nvSpPr>
          <p:spPr>
            <a:xfrm>
              <a:off x="4413534" y="3076269"/>
              <a:ext cx="1792184" cy="1075310"/>
            </a:xfrm>
            <a:prstGeom prst="rect">
              <a:avLst/>
            </a:prstGeom>
            <a:solidFill>
              <a:schemeClr val="accent4"/>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0" name="TextBox 29">
              <a:extLst>
                <a:ext uri="{FF2B5EF4-FFF2-40B4-BE49-F238E27FC236}">
                  <a16:creationId xmlns:a16="http://schemas.microsoft.com/office/drawing/2014/main" id="{07CEA39E-2207-4C79-A345-32452EFC60D5}"/>
                </a:ext>
              </a:extLst>
            </p:cNvPr>
            <p:cNvSpPr txBox="1"/>
            <p:nvPr/>
          </p:nvSpPr>
          <p:spPr>
            <a:xfrm>
              <a:off x="4413534" y="3076269"/>
              <a:ext cx="1792184" cy="107531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en-GB" sz="1000" kern="1200" dirty="0">
                  <a:solidFill>
                    <a:schemeClr val="tx1"/>
                  </a:solidFill>
                </a:rPr>
                <a:t>IF FWA CONTINUES….</a:t>
              </a:r>
            </a:p>
            <a:p>
              <a:pPr marL="0" lvl="0" indent="0" algn="ctr" defTabSz="444500">
                <a:lnSpc>
                  <a:spcPct val="90000"/>
                </a:lnSpc>
                <a:spcBef>
                  <a:spcPct val="0"/>
                </a:spcBef>
                <a:spcAft>
                  <a:spcPct val="35000"/>
                </a:spcAft>
                <a:buNone/>
              </a:pPr>
              <a:r>
                <a:rPr lang="en-GB" sz="1000" kern="1200" dirty="0">
                  <a:solidFill>
                    <a:schemeClr val="tx1"/>
                  </a:solidFill>
                </a:rPr>
                <a:t>Manager and Employee meet at </a:t>
              </a:r>
              <a:r>
                <a:rPr lang="en-GB" sz="1000" dirty="0">
                  <a:solidFill>
                    <a:schemeClr val="tx1"/>
                  </a:solidFill>
                </a:rPr>
                <a:t>least every 6 months</a:t>
              </a:r>
              <a:r>
                <a:rPr lang="en-GB" sz="1000" kern="1200" dirty="0">
                  <a:solidFill>
                    <a:schemeClr val="tx1"/>
                  </a:solidFill>
                </a:rPr>
                <a:t> to review the FWA and make necessary adjustments</a:t>
              </a:r>
            </a:p>
          </p:txBody>
        </p:sp>
      </p:grpSp>
      <p:sp>
        <p:nvSpPr>
          <p:cNvPr id="2" name="Arrow: Right 1">
            <a:extLst>
              <a:ext uri="{FF2B5EF4-FFF2-40B4-BE49-F238E27FC236}">
                <a16:creationId xmlns:a16="http://schemas.microsoft.com/office/drawing/2014/main" id="{7776A129-E4EC-4DDD-8A3E-0434C07D906E}"/>
              </a:ext>
            </a:extLst>
          </p:cNvPr>
          <p:cNvSpPr/>
          <p:nvPr/>
        </p:nvSpPr>
        <p:spPr>
          <a:xfrm>
            <a:off x="2176670" y="1441174"/>
            <a:ext cx="323021" cy="18387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1" name="Arrow: Right 30">
            <a:extLst>
              <a:ext uri="{FF2B5EF4-FFF2-40B4-BE49-F238E27FC236}">
                <a16:creationId xmlns:a16="http://schemas.microsoft.com/office/drawing/2014/main" id="{F45DCCB2-DB31-47F3-BA57-C7CFB2662B52}"/>
              </a:ext>
            </a:extLst>
          </p:cNvPr>
          <p:cNvSpPr/>
          <p:nvPr/>
        </p:nvSpPr>
        <p:spPr>
          <a:xfrm>
            <a:off x="2176203" y="2985052"/>
            <a:ext cx="323021" cy="18387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2" name="Arrow: Right 31">
            <a:extLst>
              <a:ext uri="{FF2B5EF4-FFF2-40B4-BE49-F238E27FC236}">
                <a16:creationId xmlns:a16="http://schemas.microsoft.com/office/drawing/2014/main" id="{BE4BC9E8-5ACC-4E95-A958-4E1EEC45E121}"/>
              </a:ext>
            </a:extLst>
          </p:cNvPr>
          <p:cNvSpPr/>
          <p:nvPr/>
        </p:nvSpPr>
        <p:spPr>
          <a:xfrm>
            <a:off x="4359878" y="2985052"/>
            <a:ext cx="323021" cy="18387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3" name="Arrow: Right 32">
            <a:extLst>
              <a:ext uri="{FF2B5EF4-FFF2-40B4-BE49-F238E27FC236}">
                <a16:creationId xmlns:a16="http://schemas.microsoft.com/office/drawing/2014/main" id="{755458A2-3626-46ED-B2EF-0024D7B2527B}"/>
              </a:ext>
            </a:extLst>
          </p:cNvPr>
          <p:cNvSpPr/>
          <p:nvPr/>
        </p:nvSpPr>
        <p:spPr>
          <a:xfrm>
            <a:off x="4359878" y="1431401"/>
            <a:ext cx="323021" cy="18387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4" name="Arrow: Right 33">
            <a:extLst>
              <a:ext uri="{FF2B5EF4-FFF2-40B4-BE49-F238E27FC236}">
                <a16:creationId xmlns:a16="http://schemas.microsoft.com/office/drawing/2014/main" id="{7B08E253-9914-48C5-BA8D-E300B2087E1D}"/>
              </a:ext>
            </a:extLst>
          </p:cNvPr>
          <p:cNvSpPr/>
          <p:nvPr/>
        </p:nvSpPr>
        <p:spPr>
          <a:xfrm>
            <a:off x="6536016" y="1424341"/>
            <a:ext cx="323021" cy="18387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5" name="Arrow: Right 34">
            <a:extLst>
              <a:ext uri="{FF2B5EF4-FFF2-40B4-BE49-F238E27FC236}">
                <a16:creationId xmlns:a16="http://schemas.microsoft.com/office/drawing/2014/main" id="{380CCB15-B67B-4170-9C0F-2FE4F6E9B703}"/>
              </a:ext>
            </a:extLst>
          </p:cNvPr>
          <p:cNvSpPr/>
          <p:nvPr/>
        </p:nvSpPr>
        <p:spPr>
          <a:xfrm>
            <a:off x="6524474" y="2985052"/>
            <a:ext cx="323021" cy="18387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2" name="Flowchart: Terminator 41">
            <a:extLst>
              <a:ext uri="{FF2B5EF4-FFF2-40B4-BE49-F238E27FC236}">
                <a16:creationId xmlns:a16="http://schemas.microsoft.com/office/drawing/2014/main" id="{4C7DFE72-F62D-4104-A668-AF003B1CABDB}"/>
              </a:ext>
            </a:extLst>
          </p:cNvPr>
          <p:cNvSpPr/>
          <p:nvPr/>
        </p:nvSpPr>
        <p:spPr>
          <a:xfrm>
            <a:off x="8705535" y="3004536"/>
            <a:ext cx="407970" cy="164390"/>
          </a:xfrm>
          <a:prstGeom prst="flowChartTerminator">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600" dirty="0"/>
              <a:t>Stop</a:t>
            </a:r>
            <a:endParaRPr lang="en-US" dirty="0"/>
          </a:p>
        </p:txBody>
      </p:sp>
      <p:cxnSp>
        <p:nvCxnSpPr>
          <p:cNvPr id="45" name="Connector: Elbow 44">
            <a:extLst>
              <a:ext uri="{FF2B5EF4-FFF2-40B4-BE49-F238E27FC236}">
                <a16:creationId xmlns:a16="http://schemas.microsoft.com/office/drawing/2014/main" id="{2905A758-9013-4BB7-98F9-D4E76BF60528}"/>
              </a:ext>
            </a:extLst>
          </p:cNvPr>
          <p:cNvCxnSpPr>
            <a:stCxn id="21" idx="2"/>
            <a:endCxn id="12" idx="0"/>
          </p:cNvCxnSpPr>
          <p:nvPr/>
        </p:nvCxnSpPr>
        <p:spPr>
          <a:xfrm rot="5400000">
            <a:off x="4195829" y="-873580"/>
            <a:ext cx="640795" cy="6529486"/>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3700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C93F4-11B9-4C40-AB5A-88C537F6F318}"/>
              </a:ext>
            </a:extLst>
          </p:cNvPr>
          <p:cNvSpPr txBox="1">
            <a:spLocks/>
          </p:cNvSpPr>
          <p:nvPr/>
        </p:nvSpPr>
        <p:spPr>
          <a:xfrm>
            <a:off x="547688" y="161732"/>
            <a:ext cx="7772400" cy="869950"/>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2800" dirty="0">
                <a:latin typeface="Arial" charset="0"/>
                <a:ea typeface="Arial" charset="0"/>
                <a:cs typeface="Arial" charset="0"/>
              </a:rPr>
              <a:t>Roles and Responsibilities</a:t>
            </a:r>
            <a:endParaRPr lang="en-US" sz="2800" dirty="0">
              <a:latin typeface="Arial" charset="0"/>
              <a:cs typeface="Arial" charset="0"/>
            </a:endParaRPr>
          </a:p>
        </p:txBody>
      </p:sp>
      <p:graphicFrame>
        <p:nvGraphicFramePr>
          <p:cNvPr id="3" name="Table 2">
            <a:extLst>
              <a:ext uri="{FF2B5EF4-FFF2-40B4-BE49-F238E27FC236}">
                <a16:creationId xmlns:a16="http://schemas.microsoft.com/office/drawing/2014/main" id="{2A4E81BE-4291-4E09-BB4D-8371083AAC70}"/>
              </a:ext>
            </a:extLst>
          </p:cNvPr>
          <p:cNvGraphicFramePr>
            <a:graphicFrameLocks noGrp="1"/>
          </p:cNvGraphicFramePr>
          <p:nvPr>
            <p:extLst>
              <p:ext uri="{D42A27DB-BD31-4B8C-83A1-F6EECF244321}">
                <p14:modId xmlns:p14="http://schemas.microsoft.com/office/powerpoint/2010/main" val="2325596865"/>
              </p:ext>
            </p:extLst>
          </p:nvPr>
        </p:nvGraphicFramePr>
        <p:xfrm>
          <a:off x="311727" y="810492"/>
          <a:ext cx="8672946" cy="3697536"/>
        </p:xfrm>
        <a:graphic>
          <a:graphicData uri="http://schemas.openxmlformats.org/drawingml/2006/table">
            <a:tbl>
              <a:tblPr firstRow="1" firstCol="1" bandRow="1"/>
              <a:tblGrid>
                <a:gridCol w="930556">
                  <a:extLst>
                    <a:ext uri="{9D8B030D-6E8A-4147-A177-3AD203B41FA5}">
                      <a16:colId xmlns:a16="http://schemas.microsoft.com/office/drawing/2014/main" val="2021600609"/>
                    </a:ext>
                  </a:extLst>
                </a:gridCol>
                <a:gridCol w="7742390">
                  <a:extLst>
                    <a:ext uri="{9D8B030D-6E8A-4147-A177-3AD203B41FA5}">
                      <a16:colId xmlns:a16="http://schemas.microsoft.com/office/drawing/2014/main" val="4120280181"/>
                    </a:ext>
                  </a:extLst>
                </a:gridCol>
              </a:tblGrid>
              <a:tr h="259772">
                <a:tc>
                  <a:txBody>
                    <a:bodyPr/>
                    <a:lstStyle/>
                    <a:p>
                      <a:pPr marL="0" marR="0">
                        <a:lnSpc>
                          <a:spcPct val="107000"/>
                        </a:lnSpc>
                        <a:spcBef>
                          <a:spcPts val="0"/>
                        </a:spcBef>
                        <a:spcAft>
                          <a:spcPts val="0"/>
                        </a:spcAft>
                      </a:pPr>
                      <a:r>
                        <a:rPr lang="en-GB" sz="1400" b="1" dirty="0">
                          <a:effectLst/>
                          <a:latin typeface="Calibri" panose="020F0502020204030204" pitchFamily="34" charset="0"/>
                          <a:ea typeface="Calibri" panose="020F0502020204030204" pitchFamily="34" charset="0"/>
                          <a:cs typeface="Times New Roman" panose="02020603050405020304" pitchFamily="18" charset="0"/>
                        </a:rPr>
                        <a:t>Roles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6690" marR="566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solidFill>
                  </a:tcPr>
                </a:tc>
                <a:tc>
                  <a:txBody>
                    <a:bodyPr/>
                    <a:lstStyle/>
                    <a:p>
                      <a:pPr marL="0" marR="0">
                        <a:lnSpc>
                          <a:spcPct val="107000"/>
                        </a:lnSpc>
                        <a:spcBef>
                          <a:spcPts val="0"/>
                        </a:spcBef>
                        <a:spcAft>
                          <a:spcPts val="0"/>
                        </a:spcAft>
                      </a:pPr>
                      <a:r>
                        <a:rPr lang="en-GB" sz="1400" b="1" dirty="0">
                          <a:effectLst/>
                          <a:latin typeface="Calibri" panose="020F0502020204030204" pitchFamily="34" charset="0"/>
                          <a:ea typeface="Calibri" panose="020F0502020204030204" pitchFamily="34" charset="0"/>
                          <a:cs typeface="Times New Roman" panose="02020603050405020304" pitchFamily="18" charset="0"/>
                        </a:rPr>
                        <a:t>Responsibilities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6690" marR="566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solidFill>
                  </a:tcPr>
                </a:tc>
                <a:extLst>
                  <a:ext uri="{0D108BD9-81ED-4DB2-BD59-A6C34878D82A}">
                    <a16:rowId xmlns:a16="http://schemas.microsoft.com/office/drawing/2014/main" val="143577737"/>
                  </a:ext>
                </a:extLst>
              </a:tr>
              <a:tr h="1294897">
                <a:tc>
                  <a:txBody>
                    <a:bodyPr/>
                    <a:lstStyle/>
                    <a:p>
                      <a:pPr marL="0" marR="0">
                        <a:lnSpc>
                          <a:spcPct val="107000"/>
                        </a:lnSpc>
                        <a:spcBef>
                          <a:spcPts val="0"/>
                        </a:spcBef>
                        <a:spcAft>
                          <a:spcPts val="0"/>
                        </a:spcAft>
                      </a:pPr>
                      <a:r>
                        <a:rPr lang="en-GB" sz="1300" b="1" dirty="0">
                          <a:effectLst/>
                          <a:latin typeface="Calibri" panose="020F0502020204030204" pitchFamily="34" charset="0"/>
                          <a:ea typeface="Calibri" panose="020F0502020204030204" pitchFamily="34" charset="0"/>
                          <a:cs typeface="Times New Roman" panose="02020603050405020304" pitchFamily="18" charset="0"/>
                        </a:rPr>
                        <a:t>Employee</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56690" marR="56690"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182880" marR="0" lvl="0" indent="-182880">
                        <a:lnSpc>
                          <a:spcPct val="107000"/>
                        </a:lnSpc>
                        <a:spcBef>
                          <a:spcPts val="0"/>
                        </a:spcBef>
                        <a:spcAft>
                          <a:spcPts val="0"/>
                        </a:spcAft>
                        <a:buFont typeface="Wingdings" panose="05000000000000000000" pitchFamily="2" charset="2"/>
                        <a:buChar char="§"/>
                      </a:pPr>
                      <a:r>
                        <a:rPr lang="en-GB" sz="1300" dirty="0">
                          <a:effectLst/>
                          <a:latin typeface="Calibri" panose="020F0502020204030204" pitchFamily="34" charset="0"/>
                          <a:ea typeface="Calibri" panose="020F0502020204030204" pitchFamily="34" charset="0"/>
                          <a:cs typeface="Times New Roman" panose="02020603050405020304" pitchFamily="18" charset="0"/>
                        </a:rPr>
                        <a:t>Consider the true effect of a request both individually and on the team and how to manage this impact</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p>
                      <a:pPr marL="182880" marR="0" lvl="0" indent="-182880">
                        <a:lnSpc>
                          <a:spcPct val="107000"/>
                        </a:lnSpc>
                        <a:spcBef>
                          <a:spcPts val="0"/>
                        </a:spcBef>
                        <a:spcAft>
                          <a:spcPts val="0"/>
                        </a:spcAft>
                        <a:buFont typeface="Wingdings" panose="05000000000000000000" pitchFamily="2" charset="2"/>
                        <a:buChar char="§"/>
                      </a:pPr>
                      <a:r>
                        <a:rPr lang="en-GB" sz="1300" dirty="0">
                          <a:effectLst/>
                          <a:latin typeface="Calibri" panose="020F0502020204030204" pitchFamily="34" charset="0"/>
                          <a:ea typeface="Calibri" panose="020F0502020204030204" pitchFamily="34" charset="0"/>
                          <a:cs typeface="Times New Roman" panose="02020603050405020304" pitchFamily="18" charset="0"/>
                        </a:rPr>
                        <a:t>Complete the FWA Agreement Form (Sections I-III) prior to meeting with Manager to make the request</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p>
                      <a:pPr marL="182880" marR="0" lvl="0" indent="-182880">
                        <a:lnSpc>
                          <a:spcPct val="107000"/>
                        </a:lnSpc>
                        <a:spcBef>
                          <a:spcPts val="0"/>
                        </a:spcBef>
                        <a:spcAft>
                          <a:spcPts val="0"/>
                        </a:spcAft>
                        <a:buFont typeface="Wingdings" panose="05000000000000000000" pitchFamily="2" charset="2"/>
                        <a:buChar char="§"/>
                      </a:pPr>
                      <a:r>
                        <a:rPr lang="en-GB" sz="1300" dirty="0">
                          <a:effectLst/>
                          <a:latin typeface="Calibri" panose="020F0502020204030204" pitchFamily="34" charset="0"/>
                          <a:ea typeface="Calibri" panose="020F0502020204030204" pitchFamily="34" charset="0"/>
                          <a:cs typeface="Times New Roman" panose="02020603050405020304" pitchFamily="18" charset="0"/>
                        </a:rPr>
                        <a:t>Be flexible within the arrangement to meet business needs </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p>
                      <a:pPr marL="182880" marR="0" lvl="0" indent="-182880">
                        <a:lnSpc>
                          <a:spcPct val="107000"/>
                        </a:lnSpc>
                        <a:spcBef>
                          <a:spcPts val="0"/>
                        </a:spcBef>
                        <a:spcAft>
                          <a:spcPts val="0"/>
                        </a:spcAft>
                        <a:buFont typeface="Wingdings" panose="05000000000000000000" pitchFamily="2" charset="2"/>
                        <a:buChar char="§"/>
                      </a:pPr>
                      <a:r>
                        <a:rPr lang="en-GB" sz="1300" dirty="0">
                          <a:effectLst/>
                          <a:latin typeface="Calibri" panose="020F0502020204030204" pitchFamily="34" charset="0"/>
                          <a:ea typeface="Calibri" panose="020F0502020204030204" pitchFamily="34" charset="0"/>
                          <a:cs typeface="Times New Roman" panose="02020603050405020304" pitchFamily="18" charset="0"/>
                        </a:rPr>
                        <a:t>Review arrangements at least 2x annually in line with the guidelines</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p>
                      <a:pPr marL="182880" marR="0" lvl="0" indent="-182880">
                        <a:lnSpc>
                          <a:spcPct val="107000"/>
                        </a:lnSpc>
                        <a:spcBef>
                          <a:spcPts val="0"/>
                        </a:spcBef>
                        <a:spcAft>
                          <a:spcPts val="0"/>
                        </a:spcAft>
                        <a:buFont typeface="Wingdings" panose="05000000000000000000" pitchFamily="2" charset="2"/>
                        <a:buChar char="§"/>
                      </a:pPr>
                      <a:r>
                        <a:rPr lang="en-GB" sz="1300" dirty="0">
                          <a:effectLst/>
                          <a:latin typeface="Calibri" panose="020F0502020204030204" pitchFamily="34" charset="0"/>
                          <a:ea typeface="Calibri" panose="020F0502020204030204" pitchFamily="34" charset="0"/>
                          <a:cs typeface="Times New Roman" panose="02020603050405020304" pitchFamily="18" charset="0"/>
                        </a:rPr>
                        <a:t>Promptly raise any issues or concerns with Manager </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56690" marR="56690"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869744290"/>
                  </a:ext>
                </a:extLst>
              </a:tr>
              <a:tr h="1486351">
                <a:tc>
                  <a:txBody>
                    <a:bodyPr/>
                    <a:lstStyle/>
                    <a:p>
                      <a:pPr marL="0" marR="0">
                        <a:lnSpc>
                          <a:spcPct val="107000"/>
                        </a:lnSpc>
                        <a:spcBef>
                          <a:spcPts val="0"/>
                        </a:spcBef>
                        <a:spcAft>
                          <a:spcPts val="0"/>
                        </a:spcAft>
                      </a:pPr>
                      <a:r>
                        <a:rPr lang="en-GB" sz="1300" b="1" dirty="0">
                          <a:effectLst/>
                          <a:latin typeface="Calibri" panose="020F0502020204030204" pitchFamily="34" charset="0"/>
                          <a:ea typeface="Calibri" panose="020F0502020204030204" pitchFamily="34" charset="0"/>
                          <a:cs typeface="Times New Roman" panose="02020603050405020304" pitchFamily="18" charset="0"/>
                        </a:rPr>
                        <a:t>Manager</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56690" marR="56690"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182880" marR="0" lvl="0" indent="-182880">
                        <a:lnSpc>
                          <a:spcPct val="107000"/>
                        </a:lnSpc>
                        <a:spcBef>
                          <a:spcPts val="0"/>
                        </a:spcBef>
                        <a:spcAft>
                          <a:spcPts val="0"/>
                        </a:spcAft>
                        <a:buFont typeface="Wingdings" panose="05000000000000000000" pitchFamily="2" charset="2"/>
                        <a:buChar char="§"/>
                      </a:pPr>
                      <a:r>
                        <a:rPr lang="en-GB" sz="1300" dirty="0">
                          <a:effectLst/>
                          <a:latin typeface="Calibri" panose="020F0502020204030204" pitchFamily="34" charset="0"/>
                          <a:ea typeface="Calibri" panose="020F0502020204030204" pitchFamily="34" charset="0"/>
                          <a:cs typeface="Times New Roman" panose="02020603050405020304" pitchFamily="18" charset="0"/>
                        </a:rPr>
                        <a:t>Consider all requests seriously</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p>
                      <a:pPr marL="182880" marR="0" lvl="0" indent="-182880">
                        <a:lnSpc>
                          <a:spcPct val="107000"/>
                        </a:lnSpc>
                        <a:spcBef>
                          <a:spcPts val="0"/>
                        </a:spcBef>
                        <a:spcAft>
                          <a:spcPts val="0"/>
                        </a:spcAft>
                        <a:buFont typeface="Wingdings" panose="05000000000000000000" pitchFamily="2" charset="2"/>
                        <a:buChar char="§"/>
                      </a:pPr>
                      <a:r>
                        <a:rPr lang="en-GB" sz="1300" dirty="0">
                          <a:effectLst/>
                          <a:latin typeface="Calibri" panose="020F0502020204030204" pitchFamily="34" charset="0"/>
                          <a:ea typeface="Calibri" panose="020F0502020204030204" pitchFamily="34" charset="0"/>
                          <a:cs typeface="Times New Roman" panose="02020603050405020304" pitchFamily="18" charset="0"/>
                        </a:rPr>
                        <a:t>Utilize the guidelines available to balance the needs of the business with the needs of the individual</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p>
                      <a:pPr marL="182880" marR="0" lvl="0" indent="-182880">
                        <a:lnSpc>
                          <a:spcPct val="107000"/>
                        </a:lnSpc>
                        <a:spcBef>
                          <a:spcPts val="0"/>
                        </a:spcBef>
                        <a:spcAft>
                          <a:spcPts val="0"/>
                        </a:spcAft>
                        <a:buFont typeface="Wingdings" panose="05000000000000000000" pitchFamily="2" charset="2"/>
                        <a:buChar char="§"/>
                      </a:pPr>
                      <a:r>
                        <a:rPr lang="en-GB" sz="1300" dirty="0">
                          <a:effectLst/>
                          <a:latin typeface="Calibri" panose="020F0502020204030204" pitchFamily="34" charset="0"/>
                          <a:ea typeface="Calibri" panose="020F0502020204030204" pitchFamily="34" charset="0"/>
                          <a:cs typeface="Times New Roman" panose="02020603050405020304" pitchFamily="18" charset="0"/>
                        </a:rPr>
                        <a:t>Reach out to HR when reviewing requests</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p>
                      <a:pPr marL="182880" marR="0" lvl="0" indent="-182880">
                        <a:lnSpc>
                          <a:spcPct val="107000"/>
                        </a:lnSpc>
                        <a:spcBef>
                          <a:spcPts val="0"/>
                        </a:spcBef>
                        <a:spcAft>
                          <a:spcPts val="0"/>
                        </a:spcAft>
                        <a:buFont typeface="Wingdings" panose="05000000000000000000" pitchFamily="2" charset="2"/>
                        <a:buChar char="§"/>
                      </a:pPr>
                      <a:r>
                        <a:rPr lang="en-GB" sz="1300" dirty="0">
                          <a:effectLst/>
                          <a:latin typeface="Calibri" panose="020F0502020204030204" pitchFamily="34" charset="0"/>
                          <a:ea typeface="Calibri" panose="020F0502020204030204" pitchFamily="34" charset="0"/>
                          <a:cs typeface="Times New Roman" panose="02020603050405020304" pitchFamily="18" charset="0"/>
                        </a:rPr>
                        <a:t>Document arrangements using templates and process provided </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p>
                      <a:pPr marL="182880" marR="0" lvl="0" indent="-182880">
                        <a:lnSpc>
                          <a:spcPct val="107000"/>
                        </a:lnSpc>
                        <a:spcBef>
                          <a:spcPts val="0"/>
                        </a:spcBef>
                        <a:spcAft>
                          <a:spcPts val="0"/>
                        </a:spcAft>
                        <a:buFont typeface="Wingdings" panose="05000000000000000000" pitchFamily="2" charset="2"/>
                        <a:buChar char="§"/>
                      </a:pPr>
                      <a:r>
                        <a:rPr lang="en-GB" sz="1300" dirty="0">
                          <a:effectLst/>
                          <a:latin typeface="Calibri" panose="020F0502020204030204" pitchFamily="34" charset="0"/>
                          <a:ea typeface="Calibri" panose="020F0502020204030204" pitchFamily="34" charset="0"/>
                          <a:cs typeface="Times New Roman" panose="02020603050405020304" pitchFamily="18" charset="0"/>
                        </a:rPr>
                        <a:t>Review arrangements at least 2x annually in line with the guidelines</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p>
                      <a:pPr marL="182880" marR="0" lvl="0" indent="-182880">
                        <a:lnSpc>
                          <a:spcPct val="107000"/>
                        </a:lnSpc>
                        <a:spcBef>
                          <a:spcPts val="0"/>
                        </a:spcBef>
                        <a:spcAft>
                          <a:spcPts val="0"/>
                        </a:spcAft>
                        <a:buFont typeface="Wingdings" panose="05000000000000000000" pitchFamily="2" charset="2"/>
                        <a:buChar char="§"/>
                      </a:pPr>
                      <a:r>
                        <a:rPr lang="en-GB" sz="1300" dirty="0">
                          <a:effectLst/>
                          <a:latin typeface="Calibri" panose="020F0502020204030204" pitchFamily="34" charset="0"/>
                          <a:ea typeface="Calibri" panose="020F0502020204030204" pitchFamily="34" charset="0"/>
                          <a:cs typeface="Times New Roman" panose="02020603050405020304" pitchFamily="18" charset="0"/>
                        </a:rPr>
                        <a:t>Review EHS risk assessment concerns and contact EHS team for support as needed</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56690" marR="56690"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169684968"/>
                  </a:ext>
                </a:extLst>
              </a:tr>
              <a:tr h="656516">
                <a:tc>
                  <a:txBody>
                    <a:bodyPr/>
                    <a:lstStyle/>
                    <a:p>
                      <a:pPr marL="0" marR="0">
                        <a:lnSpc>
                          <a:spcPct val="107000"/>
                        </a:lnSpc>
                        <a:spcBef>
                          <a:spcPts val="0"/>
                        </a:spcBef>
                        <a:spcAft>
                          <a:spcPts val="0"/>
                        </a:spcAft>
                      </a:pPr>
                      <a:r>
                        <a:rPr lang="en-GB" sz="1300" b="1" dirty="0">
                          <a:effectLst/>
                          <a:latin typeface="Calibri" panose="020F0502020204030204" pitchFamily="34" charset="0"/>
                          <a:ea typeface="Calibri" panose="020F0502020204030204" pitchFamily="34" charset="0"/>
                          <a:cs typeface="Times New Roman" panose="02020603050405020304" pitchFamily="18" charset="0"/>
                        </a:rPr>
                        <a:t>HR</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56690" marR="56690"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182880" marR="0" lvl="0" indent="-182880">
                        <a:lnSpc>
                          <a:spcPct val="107000"/>
                        </a:lnSpc>
                        <a:spcBef>
                          <a:spcPts val="0"/>
                        </a:spcBef>
                        <a:spcAft>
                          <a:spcPts val="0"/>
                        </a:spcAft>
                        <a:buFont typeface="Wingdings" panose="05000000000000000000" pitchFamily="2" charset="2"/>
                        <a:buChar char="§"/>
                      </a:pPr>
                      <a:r>
                        <a:rPr lang="en-GB" sz="1300" dirty="0">
                          <a:effectLst/>
                          <a:latin typeface="Calibri" panose="020F0502020204030204" pitchFamily="34" charset="0"/>
                          <a:ea typeface="Calibri" panose="020F0502020204030204" pitchFamily="34" charset="0"/>
                          <a:cs typeface="Times New Roman" panose="02020603050405020304" pitchFamily="18" charset="0"/>
                        </a:rPr>
                        <a:t>Provide support and guidance and answer questions </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p>
                      <a:pPr marL="182880" marR="0" lvl="0" indent="-182880">
                        <a:lnSpc>
                          <a:spcPct val="107000"/>
                        </a:lnSpc>
                        <a:spcBef>
                          <a:spcPts val="0"/>
                        </a:spcBef>
                        <a:spcAft>
                          <a:spcPts val="0"/>
                        </a:spcAft>
                        <a:buFont typeface="Wingdings" panose="05000000000000000000" pitchFamily="2" charset="2"/>
                        <a:buChar char="§"/>
                      </a:pPr>
                      <a:r>
                        <a:rPr lang="en-GB" sz="1300" dirty="0">
                          <a:effectLst/>
                          <a:latin typeface="Calibri" panose="020F0502020204030204" pitchFamily="34" charset="0"/>
                          <a:ea typeface="Calibri" panose="020F0502020204030204" pitchFamily="34" charset="0"/>
                          <a:cs typeface="Times New Roman" panose="02020603050405020304" pitchFamily="18" charset="0"/>
                        </a:rPr>
                        <a:t>Connect with appropriate teams to determine any local legislative requirements</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56690" marR="56690"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492449604"/>
                  </a:ext>
                </a:extLst>
              </a:tr>
            </a:tbl>
          </a:graphicData>
        </a:graphic>
      </p:graphicFrame>
    </p:spTree>
    <p:extLst>
      <p:ext uri="{BB962C8B-B14F-4D97-AF65-F5344CB8AC3E}">
        <p14:creationId xmlns:p14="http://schemas.microsoft.com/office/powerpoint/2010/main" val="18048911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70609" y="273050"/>
            <a:ext cx="8248783" cy="869950"/>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2800" dirty="0">
                <a:latin typeface="Arial" charset="0"/>
                <a:ea typeface="Arial" charset="0"/>
                <a:cs typeface="Arial" charset="0"/>
              </a:rPr>
              <a:t>Interactive dialogue – Conversation Guide</a:t>
            </a:r>
            <a:endParaRPr lang="en-US" sz="2800" dirty="0">
              <a:latin typeface="Arial" charset="0"/>
              <a:cs typeface="Arial" charset="0"/>
            </a:endParaRPr>
          </a:p>
        </p:txBody>
      </p:sp>
      <p:sp>
        <p:nvSpPr>
          <p:cNvPr id="3" name="TextBox 2"/>
          <p:cNvSpPr txBox="1"/>
          <p:nvPr/>
        </p:nvSpPr>
        <p:spPr>
          <a:xfrm>
            <a:off x="187036" y="973282"/>
            <a:ext cx="8707582" cy="3770263"/>
          </a:xfrm>
          <a:prstGeom prst="rect">
            <a:avLst/>
          </a:prstGeom>
          <a:noFill/>
        </p:spPr>
        <p:txBody>
          <a:bodyPr wrap="square" rtlCol="0">
            <a:spAutoFit/>
          </a:bodyPr>
          <a:lstStyle/>
          <a:p>
            <a:pPr>
              <a:buClr>
                <a:schemeClr val="tx1"/>
              </a:buClr>
            </a:pPr>
            <a:r>
              <a:rPr lang="en-US" sz="1400" dirty="0">
                <a:latin typeface="Arial" charset="0"/>
                <a:ea typeface="Arial" charset="0"/>
                <a:cs typeface="Arial" charset="0"/>
              </a:rPr>
              <a:t>These questions and conversation topics can be used to guide the manager and employee conversation regarding Flexible Work Arrangements. </a:t>
            </a:r>
          </a:p>
          <a:p>
            <a:pPr>
              <a:buClr>
                <a:schemeClr val="tx1"/>
              </a:buClr>
            </a:pPr>
            <a:endParaRPr lang="en-US" sz="1400" dirty="0">
              <a:latin typeface="Arial" charset="0"/>
              <a:ea typeface="Arial" charset="0"/>
              <a:cs typeface="Arial" charset="0"/>
            </a:endParaRPr>
          </a:p>
          <a:p>
            <a:pPr>
              <a:buClr>
                <a:schemeClr val="tx1"/>
              </a:buClr>
            </a:pPr>
            <a:endParaRPr lang="en-US" sz="1400" dirty="0">
              <a:latin typeface="Arial" charset="0"/>
              <a:ea typeface="Arial" charset="0"/>
              <a:cs typeface="Arial" charset="0"/>
            </a:endParaRPr>
          </a:p>
          <a:p>
            <a:pPr marL="173038" indent="-173038">
              <a:buClr>
                <a:schemeClr val="tx1"/>
              </a:buClr>
              <a:buFont typeface="Arial"/>
              <a:buChar char="•"/>
            </a:pPr>
            <a:r>
              <a:rPr lang="en-US" sz="1200" b="1" dirty="0">
                <a:latin typeface="Arial" charset="0"/>
                <a:ea typeface="Arial" charset="0"/>
                <a:cs typeface="Arial" charset="0"/>
              </a:rPr>
              <a:t>EMPLOYEE CONVERSATION RESPONSIBILITIES</a:t>
            </a:r>
          </a:p>
          <a:p>
            <a:pPr marL="515938" lvl="1" indent="-173038">
              <a:buClr>
                <a:schemeClr val="tx1"/>
              </a:buClr>
              <a:buFont typeface="Arial"/>
              <a:buChar char="•"/>
            </a:pPr>
            <a:r>
              <a:rPr lang="en-US" sz="1100" dirty="0">
                <a:latin typeface="Arial" charset="0"/>
                <a:ea typeface="Arial" charset="0"/>
                <a:cs typeface="Arial" charset="0"/>
              </a:rPr>
              <a:t>Be prepared to discuss your desired flexible work arrangement (what change you are seeking, why, and business impact)</a:t>
            </a:r>
          </a:p>
          <a:p>
            <a:pPr marL="515938" lvl="1" indent="-173038">
              <a:buClr>
                <a:schemeClr val="tx1"/>
              </a:buClr>
              <a:buFont typeface="Arial"/>
              <a:buChar char="•"/>
            </a:pPr>
            <a:r>
              <a:rPr lang="en-US" sz="1100" dirty="0">
                <a:latin typeface="Arial" charset="0"/>
                <a:ea typeface="Arial" charset="0"/>
                <a:cs typeface="Arial" charset="0"/>
              </a:rPr>
              <a:t>Think through your work interactions and deliverables, anticipate any concerns or potential challenges and be ready to discuss how you will overcome them</a:t>
            </a:r>
          </a:p>
          <a:p>
            <a:pPr marL="515938" lvl="1" indent="-173038">
              <a:buClr>
                <a:schemeClr val="tx1"/>
              </a:buClr>
              <a:buFont typeface="Arial"/>
              <a:buChar char="•"/>
            </a:pPr>
            <a:r>
              <a:rPr lang="en-US" sz="1100" dirty="0">
                <a:latin typeface="Arial" charset="0"/>
                <a:ea typeface="Arial" charset="0"/>
                <a:cs typeface="Arial" charset="0"/>
              </a:rPr>
              <a:t>Think about your team and how you can maintain relationships with your teammates when your schedule differs</a:t>
            </a:r>
          </a:p>
          <a:p>
            <a:pPr marL="515938" lvl="1" indent="-173038">
              <a:buClr>
                <a:schemeClr val="tx1"/>
              </a:buClr>
              <a:buFont typeface="Arial"/>
              <a:buChar char="•"/>
            </a:pPr>
            <a:r>
              <a:rPr lang="en-US" sz="1100" dirty="0">
                <a:latin typeface="Arial" charset="0"/>
                <a:ea typeface="Arial" charset="0"/>
                <a:cs typeface="Arial" charset="0"/>
              </a:rPr>
              <a:t>If you are asking to work from home or a different location, think about your alternate work space and how you will ensure appropriate focus and privacy for work-related conversations and printed material</a:t>
            </a:r>
          </a:p>
          <a:p>
            <a:pPr marL="515938" lvl="1" indent="-173038">
              <a:buClr>
                <a:schemeClr val="tx1"/>
              </a:buClr>
              <a:buFont typeface="Arial"/>
              <a:buChar char="•"/>
            </a:pPr>
            <a:endParaRPr lang="en-US" sz="1200" dirty="0">
              <a:latin typeface="Arial" charset="0"/>
              <a:ea typeface="Arial" charset="0"/>
              <a:cs typeface="Arial" charset="0"/>
            </a:endParaRPr>
          </a:p>
          <a:p>
            <a:pPr marL="515938" lvl="1" indent="-173038">
              <a:buClr>
                <a:schemeClr val="tx1"/>
              </a:buClr>
              <a:buFont typeface="Arial"/>
              <a:buChar char="•"/>
            </a:pPr>
            <a:endParaRPr lang="en-US" sz="1200" dirty="0">
              <a:latin typeface="Arial" charset="0"/>
              <a:ea typeface="Arial" charset="0"/>
              <a:cs typeface="Arial" charset="0"/>
            </a:endParaRPr>
          </a:p>
          <a:p>
            <a:pPr marL="173038" indent="-173038">
              <a:buClr>
                <a:schemeClr val="tx1"/>
              </a:buClr>
              <a:buFont typeface="Arial"/>
              <a:buChar char="•"/>
            </a:pPr>
            <a:r>
              <a:rPr lang="en-US" sz="1200" b="1" dirty="0">
                <a:latin typeface="Arial" charset="0"/>
                <a:ea typeface="Arial" charset="0"/>
                <a:cs typeface="Arial" charset="0"/>
              </a:rPr>
              <a:t>MANAGER CONVERSATION RESPONSIBILITIES</a:t>
            </a:r>
          </a:p>
          <a:p>
            <a:pPr marL="515938" lvl="1" indent="-173038">
              <a:buClr>
                <a:schemeClr val="tx1"/>
              </a:buClr>
              <a:buFont typeface="Arial"/>
              <a:buChar char="•"/>
            </a:pPr>
            <a:r>
              <a:rPr lang="en-US" sz="1100" dirty="0">
                <a:latin typeface="Arial" charset="0"/>
                <a:ea typeface="Arial" charset="0"/>
                <a:cs typeface="Arial" charset="0"/>
              </a:rPr>
              <a:t>It is incumbent upon the manager to engage in the dialogue, be willing to listen and be open to thinking about how the role could be performed outside of core business hours/location</a:t>
            </a:r>
          </a:p>
          <a:p>
            <a:pPr marL="515938" lvl="1" indent="-173038">
              <a:buClr>
                <a:schemeClr val="tx1"/>
              </a:buClr>
              <a:buFont typeface="Arial"/>
              <a:buChar char="•"/>
            </a:pPr>
            <a:r>
              <a:rPr lang="en-US" sz="1100" dirty="0">
                <a:latin typeface="Arial" charset="0"/>
                <a:ea typeface="Arial" charset="0"/>
                <a:cs typeface="Arial" charset="0"/>
              </a:rPr>
              <a:t>Think about what challenges the person might experience or the role might have; be creative in contemplating solutions</a:t>
            </a:r>
          </a:p>
          <a:p>
            <a:pPr marL="515938" lvl="1" indent="-173038">
              <a:buClr>
                <a:schemeClr val="tx1"/>
              </a:buClr>
              <a:buFont typeface="Arial"/>
              <a:buChar char="•"/>
            </a:pPr>
            <a:r>
              <a:rPr lang="en-US" sz="1100" dirty="0">
                <a:latin typeface="Arial" charset="0"/>
                <a:ea typeface="Arial" charset="0"/>
                <a:cs typeface="Arial" charset="0"/>
              </a:rPr>
              <a:t>Think about what technology could be used to enable the employee’s request</a:t>
            </a:r>
          </a:p>
          <a:p>
            <a:pPr marL="515938" lvl="1" indent="-173038">
              <a:buClr>
                <a:schemeClr val="tx1"/>
              </a:buClr>
              <a:buFont typeface="Arial"/>
              <a:buChar char="•"/>
            </a:pPr>
            <a:r>
              <a:rPr lang="en-US" sz="1100" dirty="0">
                <a:latin typeface="Arial" charset="0"/>
                <a:ea typeface="Arial" charset="0"/>
                <a:cs typeface="Arial" charset="0"/>
              </a:rPr>
              <a:t>Document the conversation and ensure completion of the approval form</a:t>
            </a:r>
          </a:p>
          <a:p>
            <a:pPr marL="173038" indent="-173038" algn="just">
              <a:buClr>
                <a:schemeClr val="tx1"/>
              </a:buClr>
              <a:buFont typeface="Arial"/>
              <a:buChar char="•"/>
            </a:pPr>
            <a:endParaRPr lang="en-US" sz="1400" dirty="0">
              <a:latin typeface="Arial" charset="0"/>
              <a:ea typeface="Arial" charset="0"/>
              <a:cs typeface="Arial" charset="0"/>
            </a:endParaRPr>
          </a:p>
        </p:txBody>
      </p:sp>
    </p:spTree>
    <p:extLst>
      <p:ext uri="{BB962C8B-B14F-4D97-AF65-F5344CB8AC3E}">
        <p14:creationId xmlns:p14="http://schemas.microsoft.com/office/powerpoint/2010/main" val="32340376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04500" y="275936"/>
            <a:ext cx="8762336" cy="569191"/>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2800" dirty="0">
                <a:latin typeface="Arial" charset="0"/>
                <a:ea typeface="Arial" charset="0"/>
                <a:cs typeface="Arial" charset="0"/>
              </a:rPr>
              <a:t>Areas to Monitor during the FWA Trial Period</a:t>
            </a:r>
            <a:endParaRPr lang="en-US" sz="2800" dirty="0">
              <a:latin typeface="Arial" charset="0"/>
              <a:cs typeface="Arial" charset="0"/>
            </a:endParaRPr>
          </a:p>
        </p:txBody>
      </p:sp>
      <p:sp>
        <p:nvSpPr>
          <p:cNvPr id="3" name="TextBox 2"/>
          <p:cNvSpPr txBox="1"/>
          <p:nvPr/>
        </p:nvSpPr>
        <p:spPr>
          <a:xfrm>
            <a:off x="377535" y="1052945"/>
            <a:ext cx="8371609" cy="3570208"/>
          </a:xfrm>
          <a:prstGeom prst="rect">
            <a:avLst/>
          </a:prstGeom>
          <a:noFill/>
        </p:spPr>
        <p:txBody>
          <a:bodyPr wrap="square" rtlCol="0">
            <a:spAutoFit/>
          </a:bodyPr>
          <a:lstStyle/>
          <a:p>
            <a:pPr marL="285750" lvl="0" indent="-285750">
              <a:spcAft>
                <a:spcPts val="600"/>
              </a:spcAft>
              <a:buFont typeface="Arial" panose="020B0604020202020204" pitchFamily="34" charset="0"/>
              <a:buChar char="•"/>
            </a:pPr>
            <a:r>
              <a:rPr lang="en-US" sz="1400" b="1" dirty="0">
                <a:latin typeface="Arial" panose="020B0604020202020204" pitchFamily="34" charset="0"/>
                <a:cs typeface="Arial" panose="020B0604020202020204" pitchFamily="34" charset="0"/>
              </a:rPr>
              <a:t>Burnout and overwork </a:t>
            </a:r>
            <a:r>
              <a:rPr lang="en-US" sz="1400" dirty="0">
                <a:latin typeface="Arial" panose="020B0604020202020204" pitchFamily="34" charset="0"/>
                <a:cs typeface="Arial" panose="020B0604020202020204" pitchFamily="34" charset="0"/>
              </a:rPr>
              <a:t>- One IBM study showed that remote workers generally worked at least one extra day per week.  Be sure to monitor how much employees are working.</a:t>
            </a:r>
          </a:p>
          <a:p>
            <a:pPr marL="285750" lvl="0" indent="-285750">
              <a:spcAft>
                <a:spcPts val="600"/>
              </a:spcAft>
              <a:buFont typeface="Arial" panose="020B0604020202020204" pitchFamily="34" charset="0"/>
              <a:buChar char="•"/>
            </a:pPr>
            <a:r>
              <a:rPr lang="en-US" sz="1400" b="1" dirty="0">
                <a:latin typeface="Arial" panose="020B0604020202020204" pitchFamily="34" charset="0"/>
                <a:cs typeface="Arial" panose="020B0604020202020204" pitchFamily="34" charset="0"/>
              </a:rPr>
              <a:t>Worker isolation </a:t>
            </a:r>
            <a:r>
              <a:rPr lang="en-US" sz="1400" dirty="0">
                <a:latin typeface="Arial" panose="020B0604020202020204" pitchFamily="34" charset="0"/>
                <a:cs typeface="Arial" panose="020B0604020202020204" pitchFamily="34" charset="0"/>
              </a:rPr>
              <a:t>– If working from home, remote workers can lose contact with co-workers, begin to feel isolated and need additional ways to interact with team members.  A mix of time in the office vs. remote office/home is helpful to foster connectedness.</a:t>
            </a:r>
          </a:p>
          <a:p>
            <a:pPr marL="285750" lvl="0" indent="-285750">
              <a:spcAft>
                <a:spcPts val="600"/>
              </a:spcAft>
              <a:buFont typeface="Arial" panose="020B0604020202020204" pitchFamily="34" charset="0"/>
              <a:buChar char="•"/>
            </a:pPr>
            <a:r>
              <a:rPr lang="en-US" sz="1400" b="1" dirty="0">
                <a:latin typeface="Arial" panose="020B0604020202020204" pitchFamily="34" charset="0"/>
                <a:cs typeface="Arial" panose="020B0604020202020204" pitchFamily="34" charset="0"/>
              </a:rPr>
              <a:t>Work product </a:t>
            </a:r>
            <a:r>
              <a:rPr lang="en-US" sz="1400" dirty="0">
                <a:latin typeface="Arial" panose="020B0604020202020204" pitchFamily="34" charset="0"/>
                <a:cs typeface="Arial" panose="020B0604020202020204" pitchFamily="34" charset="0"/>
              </a:rPr>
              <a:t>– Managers will need to learn to manage employees based on their work product rather than face time, when reasonable.</a:t>
            </a:r>
          </a:p>
          <a:p>
            <a:pPr marL="285750" lvl="0" indent="-285750">
              <a:spcAft>
                <a:spcPts val="600"/>
              </a:spcAft>
              <a:buFont typeface="Arial" panose="020B0604020202020204" pitchFamily="34" charset="0"/>
              <a:buChar char="•"/>
            </a:pPr>
            <a:r>
              <a:rPr lang="en-US" sz="1400" b="1" dirty="0">
                <a:latin typeface="Arial" panose="020B0604020202020204" pitchFamily="34" charset="0"/>
                <a:cs typeface="Arial" panose="020B0604020202020204" pitchFamily="34" charset="0"/>
              </a:rPr>
              <a:t>Staying connected </a:t>
            </a:r>
            <a:r>
              <a:rPr lang="en-US" sz="1400" dirty="0">
                <a:latin typeface="Arial" panose="020B0604020202020204" pitchFamily="34" charset="0"/>
                <a:cs typeface="Arial" panose="020B0604020202020204" pitchFamily="34" charset="0"/>
              </a:rPr>
              <a:t>– Managers may need to begin to use video meetings (Skype/Work Chat) or other technologies to enable connectivity and foster community with remote workers. </a:t>
            </a:r>
          </a:p>
          <a:p>
            <a:pPr marL="285750" lvl="0" indent="-285750">
              <a:spcAft>
                <a:spcPts val="600"/>
              </a:spcAft>
              <a:buFont typeface="Arial" panose="020B0604020202020204" pitchFamily="34" charset="0"/>
              <a:buChar char="•"/>
            </a:pPr>
            <a:r>
              <a:rPr lang="en-US" sz="1400" b="1" dirty="0">
                <a:latin typeface="Arial" panose="020B0604020202020204" pitchFamily="34" charset="0"/>
                <a:cs typeface="Arial" panose="020B0604020202020204" pitchFamily="34" charset="0"/>
              </a:rPr>
              <a:t>Securing information </a:t>
            </a:r>
            <a:r>
              <a:rPr lang="en-US" sz="1400" dirty="0">
                <a:latin typeface="Arial" panose="020B0604020202020204" pitchFamily="34" charset="0"/>
                <a:cs typeface="Arial" panose="020B0604020202020204" pitchFamily="34" charset="0"/>
              </a:rPr>
              <a:t>– Maintaining work confidentiality of SBD information in home office or shared office space is paramount – managers should continue these conversations with employees. </a:t>
            </a:r>
          </a:p>
          <a:p>
            <a:pPr marL="285750" lvl="0" indent="-285750">
              <a:spcAft>
                <a:spcPts val="600"/>
              </a:spcAft>
              <a:buFont typeface="Arial" panose="020B0604020202020204" pitchFamily="34" charset="0"/>
              <a:buChar char="•"/>
            </a:pPr>
            <a:r>
              <a:rPr lang="en-US" sz="1400" b="1" dirty="0">
                <a:latin typeface="Arial" panose="020B0604020202020204" pitchFamily="34" charset="0"/>
                <a:cs typeface="Arial" panose="020B0604020202020204" pitchFamily="34" charset="0"/>
              </a:rPr>
              <a:t>Team dynamics </a:t>
            </a:r>
            <a:r>
              <a:rPr lang="en-US" sz="1400" dirty="0">
                <a:latin typeface="Arial" panose="020B0604020202020204" pitchFamily="34" charset="0"/>
                <a:cs typeface="Arial" panose="020B0604020202020204" pitchFamily="34" charset="0"/>
              </a:rPr>
              <a:t>– Be cautious of creating  employees ‘with’ or ‘without’ arrangements – keep an open dialogue with all employees about how FWA’s are affecting individuals and teams.</a:t>
            </a:r>
          </a:p>
          <a:p>
            <a:pPr marL="173038" indent="-173038" algn="just">
              <a:buClr>
                <a:schemeClr val="tx1"/>
              </a:buClr>
              <a:buFont typeface="Arial"/>
              <a:buChar char="•"/>
            </a:pPr>
            <a:endParaRPr lang="en-US" sz="1400" dirty="0">
              <a:latin typeface="Arial" charset="0"/>
              <a:ea typeface="Arial" charset="0"/>
              <a:cs typeface="Arial" charset="0"/>
            </a:endParaRPr>
          </a:p>
        </p:txBody>
      </p:sp>
    </p:spTree>
    <p:extLst>
      <p:ext uri="{BB962C8B-B14F-4D97-AF65-F5344CB8AC3E}">
        <p14:creationId xmlns:p14="http://schemas.microsoft.com/office/powerpoint/2010/main" val="19484414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47688" y="273050"/>
            <a:ext cx="7772400" cy="869950"/>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2800" dirty="0">
                <a:latin typeface="Arial" charset="0"/>
                <a:ea typeface="Arial" charset="0"/>
                <a:cs typeface="Arial" charset="0"/>
              </a:rPr>
              <a:t>Flexible Work Arrangement - Examples</a:t>
            </a:r>
            <a:endParaRPr lang="en-US" sz="2800" dirty="0">
              <a:latin typeface="Arial" charset="0"/>
              <a:cs typeface="Arial" charset="0"/>
            </a:endParaRPr>
          </a:p>
        </p:txBody>
      </p:sp>
      <p:graphicFrame>
        <p:nvGraphicFramePr>
          <p:cNvPr id="4" name="Table 3">
            <a:extLst>
              <a:ext uri="{FF2B5EF4-FFF2-40B4-BE49-F238E27FC236}">
                <a16:creationId xmlns:a16="http://schemas.microsoft.com/office/drawing/2014/main" id="{B25BD3BF-B314-4EBD-AF49-9B26DEB2DEB8}"/>
              </a:ext>
            </a:extLst>
          </p:cNvPr>
          <p:cNvGraphicFramePr>
            <a:graphicFrameLocks noGrp="1"/>
          </p:cNvGraphicFramePr>
          <p:nvPr>
            <p:extLst>
              <p:ext uri="{D42A27DB-BD31-4B8C-83A1-F6EECF244321}">
                <p14:modId xmlns:p14="http://schemas.microsoft.com/office/powerpoint/2010/main" val="842106920"/>
              </p:ext>
            </p:extLst>
          </p:nvPr>
        </p:nvGraphicFramePr>
        <p:xfrm>
          <a:off x="311727" y="976744"/>
          <a:ext cx="8520545" cy="3706838"/>
        </p:xfrm>
        <a:graphic>
          <a:graphicData uri="http://schemas.openxmlformats.org/drawingml/2006/table">
            <a:tbl>
              <a:tblPr firstRow="1" firstCol="1" bandRow="1">
                <a:tableStyleId>{5C22544A-7EE6-4342-B048-85BDC9FD1C3A}</a:tableStyleId>
              </a:tblPr>
              <a:tblGrid>
                <a:gridCol w="1439545">
                  <a:extLst>
                    <a:ext uri="{9D8B030D-6E8A-4147-A177-3AD203B41FA5}">
                      <a16:colId xmlns:a16="http://schemas.microsoft.com/office/drawing/2014/main" val="567729613"/>
                    </a:ext>
                  </a:extLst>
                </a:gridCol>
                <a:gridCol w="3795226">
                  <a:extLst>
                    <a:ext uri="{9D8B030D-6E8A-4147-A177-3AD203B41FA5}">
                      <a16:colId xmlns:a16="http://schemas.microsoft.com/office/drawing/2014/main" val="3868977699"/>
                    </a:ext>
                  </a:extLst>
                </a:gridCol>
                <a:gridCol w="3285774">
                  <a:extLst>
                    <a:ext uri="{9D8B030D-6E8A-4147-A177-3AD203B41FA5}">
                      <a16:colId xmlns:a16="http://schemas.microsoft.com/office/drawing/2014/main" val="1348026953"/>
                    </a:ext>
                  </a:extLst>
                </a:gridCol>
              </a:tblGrid>
              <a:tr h="393716">
                <a:tc>
                  <a:txBody>
                    <a:bodyPr/>
                    <a:lstStyle/>
                    <a:p>
                      <a:pPr marL="0" marR="0">
                        <a:lnSpc>
                          <a:spcPct val="107000"/>
                        </a:lnSpc>
                        <a:spcBef>
                          <a:spcPts val="0"/>
                        </a:spcBef>
                        <a:spcAft>
                          <a:spcPts val="0"/>
                        </a:spcAft>
                      </a:pPr>
                      <a:r>
                        <a:rPr lang="en-US" sz="1400" dirty="0">
                          <a:effectLst/>
                        </a:rPr>
                        <a:t>FWA option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1979" marR="31979" marT="0" marB="0">
                    <a:solidFill>
                      <a:srgbClr val="8DA9DB"/>
                    </a:solidFill>
                  </a:tcPr>
                </a:tc>
                <a:tc>
                  <a:txBody>
                    <a:bodyPr/>
                    <a:lstStyle/>
                    <a:p>
                      <a:pPr marL="0" marR="0">
                        <a:lnSpc>
                          <a:spcPct val="107000"/>
                        </a:lnSpc>
                        <a:spcBef>
                          <a:spcPts val="0"/>
                        </a:spcBef>
                        <a:spcAft>
                          <a:spcPts val="0"/>
                        </a:spcAft>
                      </a:pPr>
                      <a:r>
                        <a:rPr lang="en-US" sz="1400" dirty="0">
                          <a:effectLst/>
                        </a:rPr>
                        <a:t>Overview</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1979" marR="31979" marT="0" marB="0">
                    <a:solidFill>
                      <a:srgbClr val="8DA9DB"/>
                    </a:solidFill>
                  </a:tcPr>
                </a:tc>
                <a:tc>
                  <a:txBody>
                    <a:bodyPr/>
                    <a:lstStyle/>
                    <a:p>
                      <a:pPr marL="0" marR="0">
                        <a:lnSpc>
                          <a:spcPct val="107000"/>
                        </a:lnSpc>
                        <a:spcBef>
                          <a:spcPts val="0"/>
                        </a:spcBef>
                        <a:spcAft>
                          <a:spcPts val="0"/>
                        </a:spcAft>
                      </a:pPr>
                      <a:r>
                        <a:rPr lang="en-US" sz="1400" dirty="0">
                          <a:effectLst/>
                        </a:rPr>
                        <a:t>Example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1979" marR="31979" marT="0" marB="0">
                    <a:solidFill>
                      <a:srgbClr val="8DA9DB"/>
                    </a:solidFill>
                  </a:tcPr>
                </a:tc>
                <a:extLst>
                  <a:ext uri="{0D108BD9-81ED-4DB2-BD59-A6C34878D82A}">
                    <a16:rowId xmlns:a16="http://schemas.microsoft.com/office/drawing/2014/main" val="1289450027"/>
                  </a:ext>
                </a:extLst>
              </a:tr>
              <a:tr h="805125">
                <a:tc>
                  <a:txBody>
                    <a:bodyPr/>
                    <a:lstStyle/>
                    <a:p>
                      <a:pPr marL="0" marR="0">
                        <a:lnSpc>
                          <a:spcPct val="107000"/>
                        </a:lnSpc>
                        <a:spcBef>
                          <a:spcPts val="0"/>
                        </a:spcBef>
                        <a:spcAft>
                          <a:spcPts val="0"/>
                        </a:spcAft>
                      </a:pPr>
                      <a:r>
                        <a:rPr lang="en-US" sz="1200" dirty="0">
                          <a:effectLst/>
                        </a:rPr>
                        <a:t>Flexible Work Hours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1979" marR="31979" marT="0" marB="0"/>
                </a:tc>
                <a:tc>
                  <a:txBody>
                    <a:bodyPr/>
                    <a:lstStyle/>
                    <a:p>
                      <a:pPr marL="0" marR="0">
                        <a:lnSpc>
                          <a:spcPct val="107000"/>
                        </a:lnSpc>
                        <a:spcBef>
                          <a:spcPts val="0"/>
                        </a:spcBef>
                        <a:spcAft>
                          <a:spcPts val="0"/>
                        </a:spcAft>
                      </a:pPr>
                      <a:r>
                        <a:rPr lang="en-US" sz="1100" dirty="0">
                          <a:effectLst/>
                        </a:rPr>
                        <a:t>Employees continue to work a standard work day (generally 8-9 hours per day/5 days per week) but start and end times are different than core business hours of 8 – 5/6.  This would be a set schedule for the week and would not vary.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1979" marR="31979" marT="0" marB="0"/>
                </a:tc>
                <a:tc>
                  <a:txBody>
                    <a:bodyPr/>
                    <a:lstStyle/>
                    <a:p>
                      <a:pPr marL="0" marR="0">
                        <a:lnSpc>
                          <a:spcPct val="107000"/>
                        </a:lnSpc>
                        <a:spcBef>
                          <a:spcPts val="0"/>
                        </a:spcBef>
                        <a:spcAft>
                          <a:spcPts val="0"/>
                        </a:spcAft>
                      </a:pPr>
                      <a:r>
                        <a:rPr lang="en-US" sz="1100" dirty="0">
                          <a:effectLst/>
                        </a:rPr>
                        <a:t>Examples:</a:t>
                      </a:r>
                    </a:p>
                    <a:p>
                      <a:pPr marL="0" marR="0">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Arrive 1-2 hours earlier in the day to leave earlier (Start work at 6am and leave around 2 or 3pm)</a:t>
                      </a:r>
                    </a:p>
                    <a:p>
                      <a:pPr marL="0" marR="0">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Arrive 1-2 hours later and stay later (Arrive at 9:30am and leave around 5:30/6:30pm)</a:t>
                      </a:r>
                    </a:p>
                  </a:txBody>
                  <a:tcPr marL="31979" marR="31979" marT="0" marB="0"/>
                </a:tc>
                <a:extLst>
                  <a:ext uri="{0D108BD9-81ED-4DB2-BD59-A6C34878D82A}">
                    <a16:rowId xmlns:a16="http://schemas.microsoft.com/office/drawing/2014/main" val="2177683489"/>
                  </a:ext>
                </a:extLst>
              </a:tr>
              <a:tr h="1008400">
                <a:tc>
                  <a:txBody>
                    <a:bodyPr/>
                    <a:lstStyle/>
                    <a:p>
                      <a:pPr marL="0" marR="0">
                        <a:lnSpc>
                          <a:spcPct val="107000"/>
                        </a:lnSpc>
                        <a:spcBef>
                          <a:spcPts val="0"/>
                        </a:spcBef>
                        <a:spcAft>
                          <a:spcPts val="0"/>
                        </a:spcAft>
                      </a:pPr>
                      <a:r>
                        <a:rPr lang="en-US" sz="1200" dirty="0">
                          <a:effectLst/>
                        </a:rPr>
                        <a:t>Remote Work</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1979" marR="31979" marT="0" marB="0"/>
                </a:tc>
                <a:tc>
                  <a:txBody>
                    <a:bodyPr/>
                    <a:lstStyle/>
                    <a:p>
                      <a:pPr marL="0" marR="0">
                        <a:lnSpc>
                          <a:spcPct val="107000"/>
                        </a:lnSpc>
                        <a:spcBef>
                          <a:spcPts val="0"/>
                        </a:spcBef>
                        <a:spcAft>
                          <a:spcPts val="0"/>
                        </a:spcAft>
                      </a:pPr>
                      <a:r>
                        <a:rPr lang="en-US" sz="1100" dirty="0">
                          <a:effectLst/>
                        </a:rPr>
                        <a:t>Employees work a standard work day (generally 8-9 hours) at home, other SBD office or other location than the primary assigned office location all or part of the week.</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1979" marR="31979" marT="0" marB="0"/>
                </a:tc>
                <a:tc>
                  <a:txBody>
                    <a:bodyPr/>
                    <a:lstStyle/>
                    <a:p>
                      <a:pPr marL="0" marR="0">
                        <a:lnSpc>
                          <a:spcPct val="107000"/>
                        </a:lnSpc>
                        <a:spcBef>
                          <a:spcPts val="0"/>
                        </a:spcBef>
                        <a:spcAft>
                          <a:spcPts val="0"/>
                        </a:spcAft>
                      </a:pPr>
                      <a:r>
                        <a:rPr lang="en-US" sz="1100" dirty="0">
                          <a:effectLst/>
                        </a:rPr>
                        <a:t>Many options exist:</a:t>
                      </a:r>
                    </a:p>
                    <a:p>
                      <a:pPr marL="182880" marR="0" lvl="0" indent="-182880">
                        <a:lnSpc>
                          <a:spcPct val="100000"/>
                        </a:lnSpc>
                        <a:spcBef>
                          <a:spcPts val="0"/>
                        </a:spcBef>
                        <a:spcAft>
                          <a:spcPts val="0"/>
                        </a:spcAft>
                        <a:buFont typeface="+mj-lt"/>
                        <a:buAutoNum type="arabicPeriod"/>
                      </a:pPr>
                      <a:r>
                        <a:rPr lang="en-US" sz="1100" dirty="0">
                          <a:effectLst/>
                        </a:rPr>
                        <a:t>Work remotely full time</a:t>
                      </a:r>
                    </a:p>
                    <a:p>
                      <a:pPr marL="182880" marR="0" lvl="0" indent="-182880">
                        <a:lnSpc>
                          <a:spcPct val="100000"/>
                        </a:lnSpc>
                        <a:spcBef>
                          <a:spcPts val="0"/>
                        </a:spcBef>
                        <a:spcAft>
                          <a:spcPts val="0"/>
                        </a:spcAft>
                        <a:buFont typeface="+mj-lt"/>
                        <a:buAutoNum type="arabicPeriod"/>
                      </a:pPr>
                      <a:r>
                        <a:rPr lang="en-US" sz="1100" dirty="0">
                          <a:effectLst/>
                        </a:rPr>
                        <a:t>Work remotely a few days per week</a:t>
                      </a:r>
                    </a:p>
                    <a:p>
                      <a:pPr marL="182880" marR="0" lvl="0" indent="-182880">
                        <a:lnSpc>
                          <a:spcPct val="100000"/>
                        </a:lnSpc>
                        <a:spcBef>
                          <a:spcPts val="0"/>
                        </a:spcBef>
                        <a:spcAft>
                          <a:spcPts val="0"/>
                        </a:spcAft>
                        <a:buFont typeface="+mj-lt"/>
                        <a:buAutoNum type="arabicPeriod"/>
                      </a:pPr>
                      <a:r>
                        <a:rPr lang="en-US" sz="1100" dirty="0">
                          <a:effectLst/>
                        </a:rPr>
                        <a:t>Work from another office fulltime or part time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1979" marR="31979" marT="0" marB="0"/>
                </a:tc>
                <a:extLst>
                  <a:ext uri="{0D108BD9-81ED-4DB2-BD59-A6C34878D82A}">
                    <a16:rowId xmlns:a16="http://schemas.microsoft.com/office/drawing/2014/main" val="1385898124"/>
                  </a:ext>
                </a:extLst>
              </a:tr>
              <a:tr h="1415722">
                <a:tc>
                  <a:txBody>
                    <a:bodyPr/>
                    <a:lstStyle/>
                    <a:p>
                      <a:pPr marL="0" marR="0">
                        <a:lnSpc>
                          <a:spcPct val="107000"/>
                        </a:lnSpc>
                        <a:spcBef>
                          <a:spcPts val="0"/>
                        </a:spcBef>
                        <a:spcAft>
                          <a:spcPts val="0"/>
                        </a:spcAft>
                      </a:pPr>
                      <a:r>
                        <a:rPr lang="en-US" sz="1200" dirty="0">
                          <a:effectLst/>
                        </a:rPr>
                        <a:t>Summer Hours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1979" marR="31979" marT="0" marB="0"/>
                </a:tc>
                <a:tc>
                  <a:txBody>
                    <a:bodyPr/>
                    <a:lstStyle/>
                    <a:p>
                      <a:pPr marL="0" marR="0">
                        <a:lnSpc>
                          <a:spcPct val="107000"/>
                        </a:lnSpc>
                        <a:spcBef>
                          <a:spcPts val="0"/>
                        </a:spcBef>
                        <a:spcAft>
                          <a:spcPts val="0"/>
                        </a:spcAft>
                      </a:pPr>
                      <a:r>
                        <a:rPr lang="en-US" sz="1100" dirty="0">
                          <a:effectLst/>
                        </a:rPr>
                        <a:t>From Memorial day to Labor day in the U.S., employees work a varied schedule which enables them to leave 4 hours early on Fridays or come in 4 hours late on Mondays.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1979" marR="31979" marT="0" marB="0"/>
                </a:tc>
                <a:tc>
                  <a:txBody>
                    <a:bodyPr/>
                    <a:lstStyle/>
                    <a:p>
                      <a:pPr marL="182880" marR="0" indent="-182880">
                        <a:lnSpc>
                          <a:spcPct val="107000"/>
                        </a:lnSpc>
                        <a:spcBef>
                          <a:spcPts val="0"/>
                        </a:spcBef>
                        <a:spcAft>
                          <a:spcPts val="0"/>
                        </a:spcAft>
                        <a:buAutoNum type="arabicPeriod"/>
                      </a:pPr>
                      <a:r>
                        <a:rPr lang="en-US" sz="1100" dirty="0">
                          <a:effectLst/>
                        </a:rPr>
                        <a:t>Leave at Noon on Fridays: work longer hours M – TH,  Start work earlier on Friday to leave at 12pm.  </a:t>
                      </a:r>
                    </a:p>
                    <a:p>
                      <a:pPr marL="0" marR="0" indent="0">
                        <a:lnSpc>
                          <a:spcPct val="107000"/>
                        </a:lnSpc>
                        <a:spcBef>
                          <a:spcPts val="0"/>
                        </a:spcBef>
                        <a:spcAft>
                          <a:spcPts val="0"/>
                        </a:spcAft>
                        <a:buNone/>
                      </a:pPr>
                      <a:endParaRPr lang="en-US" sz="1100" dirty="0">
                        <a:effectLst/>
                      </a:endParaRPr>
                    </a:p>
                    <a:p>
                      <a:pPr marL="0" marR="0" indent="0">
                        <a:lnSpc>
                          <a:spcPct val="107000"/>
                        </a:lnSpc>
                        <a:spcBef>
                          <a:spcPts val="0"/>
                        </a:spcBef>
                        <a:spcAft>
                          <a:spcPts val="0"/>
                        </a:spcAft>
                        <a:buNone/>
                      </a:pPr>
                      <a:r>
                        <a:rPr lang="en-US" sz="1100" dirty="0">
                          <a:effectLst/>
                        </a:rPr>
                        <a:t>2. Come in at 1 pm on Mondays: work longer on Monday; work longer hours TU-FRI </a:t>
                      </a:r>
                    </a:p>
                    <a:p>
                      <a:pPr marL="0" marR="0" indent="0">
                        <a:lnSpc>
                          <a:spcPct val="107000"/>
                        </a:lnSpc>
                        <a:spcBef>
                          <a:spcPts val="0"/>
                        </a:spcBef>
                        <a:spcAft>
                          <a:spcPts val="0"/>
                        </a:spcAft>
                        <a:buNone/>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1979" marR="31979" marT="0" marB="0"/>
                </a:tc>
                <a:extLst>
                  <a:ext uri="{0D108BD9-81ED-4DB2-BD59-A6C34878D82A}">
                    <a16:rowId xmlns:a16="http://schemas.microsoft.com/office/drawing/2014/main" val="1748828441"/>
                  </a:ext>
                </a:extLst>
              </a:tr>
            </a:tbl>
          </a:graphicData>
        </a:graphic>
      </p:graphicFrame>
    </p:spTree>
    <p:extLst>
      <p:ext uri="{BB962C8B-B14F-4D97-AF65-F5344CB8AC3E}">
        <p14:creationId xmlns:p14="http://schemas.microsoft.com/office/powerpoint/2010/main" val="24437569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47688" y="141431"/>
            <a:ext cx="7772400" cy="662133"/>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2800" dirty="0">
                <a:latin typeface="Arial" charset="0"/>
                <a:cs typeface="Arial" charset="0"/>
              </a:rPr>
              <a:t>Frequently Asked Questions </a:t>
            </a:r>
          </a:p>
        </p:txBody>
      </p:sp>
      <p:sp>
        <p:nvSpPr>
          <p:cNvPr id="3" name="TextBox 2"/>
          <p:cNvSpPr txBox="1"/>
          <p:nvPr/>
        </p:nvSpPr>
        <p:spPr>
          <a:xfrm>
            <a:off x="152400" y="829451"/>
            <a:ext cx="8835736" cy="3970318"/>
          </a:xfrm>
          <a:prstGeom prst="rect">
            <a:avLst/>
          </a:prstGeom>
          <a:noFill/>
        </p:spPr>
        <p:txBody>
          <a:bodyPr wrap="square" rtlCol="0">
            <a:spAutoFit/>
          </a:bodyPr>
          <a:lstStyle/>
          <a:p>
            <a:pPr lvl="0"/>
            <a:r>
              <a:rPr lang="en-US" sz="1200" b="1" dirty="0"/>
              <a:t>1. How does an employee initiate a request for a Flexible Work Arrangement (“FWA”)? </a:t>
            </a:r>
            <a:endParaRPr lang="en-US" sz="1100" dirty="0"/>
          </a:p>
          <a:p>
            <a:pPr lvl="1"/>
            <a:r>
              <a:rPr lang="en-US" sz="1200" dirty="0"/>
              <a:t>The employee must speak with their Manager focusing the conversation on the need for the FWA, the type of FWA desired, and their ability to perform essential elements of the job (bring Agreement form with completed Sections I-III). The Manager will then engage in an interactive dialogue with the employee to better understand the request. HR may be brought into the conversation to assist with the process. </a:t>
            </a:r>
          </a:p>
          <a:p>
            <a:pPr lvl="1"/>
            <a:endParaRPr lang="en-US" sz="1200" dirty="0"/>
          </a:p>
          <a:p>
            <a:pPr lvl="0"/>
            <a:r>
              <a:rPr lang="en-US" sz="1200" b="1" dirty="0"/>
              <a:t>2. What types of FWA are available to the employee? </a:t>
            </a:r>
            <a:endParaRPr lang="en-US" sz="1100" dirty="0"/>
          </a:p>
          <a:p>
            <a:pPr lvl="1"/>
            <a:r>
              <a:rPr lang="en-US" sz="1200" dirty="0"/>
              <a:t>SBD offers four types of FWA: </a:t>
            </a:r>
            <a:endParaRPr lang="en-US" sz="1100" dirty="0"/>
          </a:p>
          <a:p>
            <a:pPr lvl="2"/>
            <a:r>
              <a:rPr lang="en-US" sz="1200" b="1" dirty="0"/>
              <a:t>Flexible work hours</a:t>
            </a:r>
            <a:r>
              <a:rPr lang="en-US" sz="1200" dirty="0"/>
              <a:t>: altering the start/end times of the work day</a:t>
            </a:r>
            <a:endParaRPr lang="en-US" sz="1100" dirty="0"/>
          </a:p>
          <a:p>
            <a:pPr lvl="2"/>
            <a:r>
              <a:rPr lang="en-US" sz="1200" b="1" dirty="0"/>
              <a:t>Remote work</a:t>
            </a:r>
            <a:r>
              <a:rPr lang="en-US" sz="1200" dirty="0"/>
              <a:t>: performing the essential job duties from the employee’s home or alternate location</a:t>
            </a:r>
            <a:endParaRPr lang="en-US" sz="1100" dirty="0"/>
          </a:p>
          <a:p>
            <a:pPr lvl="2"/>
            <a:r>
              <a:rPr lang="en-US" sz="1200" b="1" dirty="0"/>
              <a:t>Summer hours</a:t>
            </a:r>
            <a:r>
              <a:rPr lang="en-US" sz="1200" dirty="0"/>
              <a:t>: working more hours during the week to allow for a 4 hour Monday or Friday workday</a:t>
            </a:r>
          </a:p>
          <a:p>
            <a:pPr lvl="2"/>
            <a:r>
              <a:rPr lang="en-US" sz="1200" b="1" dirty="0"/>
              <a:t>Other</a:t>
            </a:r>
            <a:r>
              <a:rPr lang="en-US" sz="1200" dirty="0"/>
              <a:t>: a more unique FWA not covered by the others outlined above</a:t>
            </a:r>
          </a:p>
          <a:p>
            <a:pPr lvl="2"/>
            <a:r>
              <a:rPr lang="en-US" sz="1200" dirty="0"/>
              <a:t> </a:t>
            </a:r>
          </a:p>
          <a:p>
            <a:pPr lvl="0"/>
            <a:r>
              <a:rPr lang="en-US" sz="1200" b="1" dirty="0"/>
              <a:t>3. Can a Manager tell an employee that they are not eligible for a FWA? </a:t>
            </a:r>
            <a:endParaRPr lang="en-US" sz="1100" dirty="0"/>
          </a:p>
          <a:p>
            <a:pPr lvl="1"/>
            <a:r>
              <a:rPr lang="en-US" sz="1200" dirty="0"/>
              <a:t>Yes. FWAs may not be appropriate for all employees or positions. The following are some of the conditions that must be met for a FWA to be considered or approved: (a) the nature of the employee's work and responsibilities must be conducive to a FWA without causing significant disruption to performance and/or service delivery for the team or the Company, (b) the employee must have a satisfactory attendance record, (c) the employee must currently be meeting all performance expectations in their current role (for example - not currently on a Performance Improvement Plan), and (d) the employee must be able to demonstrate the ability to consistently complete tasks and assignments on a timely basis as well as interact effectively with coworker and customers. See HR Guideline 2007 for eligibility requirements. </a:t>
            </a:r>
            <a:endParaRPr lang="en-US" sz="1100" dirty="0"/>
          </a:p>
        </p:txBody>
      </p:sp>
    </p:spTree>
    <p:extLst>
      <p:ext uri="{BB962C8B-B14F-4D97-AF65-F5344CB8AC3E}">
        <p14:creationId xmlns:p14="http://schemas.microsoft.com/office/powerpoint/2010/main" val="200632609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AF9050F5CED04408DF2E6FFAF82D5AE" ma:contentTypeVersion="1" ma:contentTypeDescription="Create a new document." ma:contentTypeScope="" ma:versionID="154e81588e29ae96cbd9ac7855675a8d">
  <xsd:schema xmlns:xsd="http://www.w3.org/2001/XMLSchema" xmlns:xs="http://www.w3.org/2001/XMLSchema" xmlns:p="http://schemas.microsoft.com/office/2006/metadata/properties" targetNamespace="http://schemas.microsoft.com/office/2006/metadata/properties" ma:root="true" ma:fieldsID="2a6f1be0a0e0434ac66dfd909cff5e5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2AC17E7-B7C5-4262-AF7E-3679B01614BA}">
  <ds:schemaRefs>
    <ds:schemaRef ds:uri="http://schemas.microsoft.com/office/2006/metadata/properties"/>
    <ds:schemaRef ds:uri="http://purl.org/dc/terms/"/>
    <ds:schemaRef ds:uri="http://schemas.microsoft.com/office/infopath/2007/PartnerControls"/>
    <ds:schemaRef ds:uri="http://purl.org/dc/elements/1.1/"/>
    <ds:schemaRef ds:uri="http://schemas.microsoft.com/office/2006/documentManagement/type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8B421285-D16F-4B2E-BCDD-802978A697E2}">
  <ds:schemaRefs>
    <ds:schemaRef ds:uri="http://schemas.microsoft.com/sharepoint/v3/contenttype/forms"/>
  </ds:schemaRefs>
</ds:datastoreItem>
</file>

<file path=customXml/itemProps3.xml><?xml version="1.0" encoding="utf-8"?>
<ds:datastoreItem xmlns:ds="http://schemas.openxmlformats.org/officeDocument/2006/customXml" ds:itemID="{D0300126-7D7B-4688-BEC9-D5767726EFB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Office Theme</Template>
  <TotalTime>2209</TotalTime>
  <Words>3219</Words>
  <Application>Microsoft Office PowerPoint</Application>
  <PresentationFormat>On-screen Show (16:9)</PresentationFormat>
  <Paragraphs>169</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Voelpel, Sean</dc:creator>
  <cp:lastModifiedBy>Veronica Guzman</cp:lastModifiedBy>
  <cp:revision>72</cp:revision>
  <cp:lastPrinted>2018-06-11T15:16:33Z</cp:lastPrinted>
  <dcterms:created xsi:type="dcterms:W3CDTF">2017-07-11T17:14:14Z</dcterms:created>
  <dcterms:modified xsi:type="dcterms:W3CDTF">2021-09-27T04:38:57Z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0x0101003AF9050F5CED04408DF2E6FFAF82D5AE</vt:lpwstr>
  </property>
</Properties>
</file>